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78" r:id="rId2"/>
  </p:sldMasterIdLst>
  <p:notesMasterIdLst>
    <p:notesMasterId r:id="rId13"/>
  </p:notesMasterIdLst>
  <p:sldIdLst>
    <p:sldId id="415" r:id="rId3"/>
    <p:sldId id="488" r:id="rId4"/>
    <p:sldId id="484" r:id="rId5"/>
    <p:sldId id="262" r:id="rId6"/>
    <p:sldId id="431" r:id="rId7"/>
    <p:sldId id="430" r:id="rId8"/>
    <p:sldId id="465" r:id="rId9"/>
    <p:sldId id="494" r:id="rId10"/>
    <p:sldId id="475" r:id="rId11"/>
    <p:sldId id="497" r:id="rId12"/>
  </p:sldIdLst>
  <p:sldSz cx="9144000" cy="6858000" type="screen4x3"/>
  <p:notesSz cx="6881813" cy="9296400"/>
  <p:custDataLst>
    <p:tags r:id="rId14"/>
  </p:custDataLst>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p15:guide id="1" orient="horz" pos="2159">
          <p15:clr>
            <a:srgbClr val="A4A3A4"/>
          </p15:clr>
        </p15:guide>
        <p15:guide id="2" pos="145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chma7" initials="mmj" lastIdx="1" clrIdx="0"/>
  <p:cmAuthor id="1" name="Rodriguez, Cheryl" initials="RC" lastIdx="9" clrIdx="1">
    <p:extLst>
      <p:ext uri="{19B8F6BF-5375-455C-9EA6-DF929625EA0E}">
        <p15:presenceInfo xmlns:p15="http://schemas.microsoft.com/office/powerpoint/2012/main" userId="S-1-5-21-2844929807-1687724802-988633214-1111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66E"/>
    <a:srgbClr val="215968"/>
    <a:srgbClr val="8DEBAC"/>
    <a:srgbClr val="BC596A"/>
    <a:srgbClr val="4B5F89"/>
    <a:srgbClr val="6E86D4"/>
    <a:srgbClr val="5F83D3"/>
    <a:srgbClr val="FF9F00"/>
    <a:srgbClr val="00A796"/>
    <a:srgbClr val="8FC3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40" autoAdjust="0"/>
    <p:restoredTop sz="99813" autoAdjust="0"/>
  </p:normalViewPr>
  <p:slideViewPr>
    <p:cSldViewPr snapToGrid="0">
      <p:cViewPr varScale="1">
        <p:scale>
          <a:sx n="202" d="100"/>
          <a:sy n="202" d="100"/>
        </p:scale>
        <p:origin x="1128" y="168"/>
      </p:cViewPr>
      <p:guideLst>
        <p:guide orient="horz" pos="2159"/>
        <p:guide pos="1452"/>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52" d="100"/>
          <a:sy n="52" d="100"/>
        </p:scale>
        <p:origin x="-1818"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1"/>
            <a:ext cx="2982119" cy="464820"/>
          </a:xfrm>
          <a:prstGeom prst="rect">
            <a:avLst/>
          </a:prstGeom>
          <a:noFill/>
          <a:ln w="9525">
            <a:noFill/>
            <a:miter lim="800000"/>
            <a:headEnd/>
            <a:tailEnd/>
          </a:ln>
          <a:effectLst/>
        </p:spPr>
        <p:txBody>
          <a:bodyPr vert="horz" wrap="square" lIns="93137" tIns="46568" rIns="93137" bIns="46568" numCol="1" anchor="t" anchorCtr="0" compatLnSpc="1">
            <a:prstTxWarp prst="textNoShape">
              <a:avLst/>
            </a:prstTxWarp>
          </a:bodyPr>
          <a:lstStyle>
            <a:lvl1pPr>
              <a:defRPr sz="1100" smtClean="0">
                <a:latin typeface="Arial" charset="0"/>
              </a:defRPr>
            </a:lvl1pPr>
          </a:lstStyle>
          <a:p>
            <a:pPr>
              <a:defRPr/>
            </a:pPr>
            <a:endParaRPr lang="en-US"/>
          </a:p>
        </p:txBody>
      </p:sp>
      <p:sp>
        <p:nvSpPr>
          <p:cNvPr id="125955" name="Rectangle 3"/>
          <p:cNvSpPr>
            <a:spLocks noGrp="1" noChangeArrowheads="1"/>
          </p:cNvSpPr>
          <p:nvPr>
            <p:ph type="dt" idx="1"/>
          </p:nvPr>
        </p:nvSpPr>
        <p:spPr bwMode="auto">
          <a:xfrm>
            <a:off x="3898102" y="1"/>
            <a:ext cx="2982119" cy="464820"/>
          </a:xfrm>
          <a:prstGeom prst="rect">
            <a:avLst/>
          </a:prstGeom>
          <a:noFill/>
          <a:ln w="9525">
            <a:noFill/>
            <a:miter lim="800000"/>
            <a:headEnd/>
            <a:tailEnd/>
          </a:ln>
          <a:effectLst/>
        </p:spPr>
        <p:txBody>
          <a:bodyPr vert="horz" wrap="square" lIns="93137" tIns="46568" rIns="93137" bIns="46568" numCol="1" anchor="t" anchorCtr="0" compatLnSpc="1">
            <a:prstTxWarp prst="textNoShape">
              <a:avLst/>
            </a:prstTxWarp>
          </a:bodyPr>
          <a:lstStyle>
            <a:lvl1pPr algn="r">
              <a:defRPr sz="1100" smtClean="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17600" y="695325"/>
            <a:ext cx="4648200" cy="348615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8182" y="4415791"/>
            <a:ext cx="5505450" cy="4183380"/>
          </a:xfrm>
          <a:prstGeom prst="rect">
            <a:avLst/>
          </a:prstGeom>
          <a:noFill/>
          <a:ln w="9525">
            <a:noFill/>
            <a:miter lim="800000"/>
            <a:headEnd/>
            <a:tailEnd/>
          </a:ln>
          <a:effectLst/>
        </p:spPr>
        <p:txBody>
          <a:bodyPr vert="horz" wrap="square" lIns="93137" tIns="46568" rIns="93137" bIns="465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5958" name="Rectangle 6"/>
          <p:cNvSpPr>
            <a:spLocks noGrp="1" noChangeArrowheads="1"/>
          </p:cNvSpPr>
          <p:nvPr>
            <p:ph type="ftr" sz="quarter" idx="4"/>
          </p:nvPr>
        </p:nvSpPr>
        <p:spPr bwMode="auto">
          <a:xfrm>
            <a:off x="0" y="8829968"/>
            <a:ext cx="2982119" cy="464820"/>
          </a:xfrm>
          <a:prstGeom prst="rect">
            <a:avLst/>
          </a:prstGeom>
          <a:noFill/>
          <a:ln w="9525">
            <a:noFill/>
            <a:miter lim="800000"/>
            <a:headEnd/>
            <a:tailEnd/>
          </a:ln>
          <a:effectLst/>
        </p:spPr>
        <p:txBody>
          <a:bodyPr vert="horz" wrap="square" lIns="93137" tIns="46568" rIns="93137" bIns="46568" numCol="1" anchor="b" anchorCtr="0" compatLnSpc="1">
            <a:prstTxWarp prst="textNoShape">
              <a:avLst/>
            </a:prstTxWarp>
          </a:bodyPr>
          <a:lstStyle>
            <a:lvl1pPr>
              <a:defRPr sz="1100" smtClean="0">
                <a:latin typeface="Arial" charset="0"/>
              </a:defRPr>
            </a:lvl1pPr>
          </a:lstStyle>
          <a:p>
            <a:pPr>
              <a:defRPr/>
            </a:pPr>
            <a:endParaRPr lang="en-US"/>
          </a:p>
        </p:txBody>
      </p:sp>
      <p:sp>
        <p:nvSpPr>
          <p:cNvPr id="125959" name="Rectangle 7"/>
          <p:cNvSpPr>
            <a:spLocks noGrp="1" noChangeArrowheads="1"/>
          </p:cNvSpPr>
          <p:nvPr>
            <p:ph type="sldNum" sz="quarter" idx="5"/>
          </p:nvPr>
        </p:nvSpPr>
        <p:spPr bwMode="auto">
          <a:xfrm>
            <a:off x="3898102" y="8829968"/>
            <a:ext cx="2982119" cy="464820"/>
          </a:xfrm>
          <a:prstGeom prst="rect">
            <a:avLst/>
          </a:prstGeom>
          <a:noFill/>
          <a:ln w="9525">
            <a:noFill/>
            <a:miter lim="800000"/>
            <a:headEnd/>
            <a:tailEnd/>
          </a:ln>
          <a:effectLst/>
        </p:spPr>
        <p:txBody>
          <a:bodyPr vert="horz" wrap="square" lIns="93137" tIns="46568" rIns="93137" bIns="46568" numCol="1" anchor="b" anchorCtr="0" compatLnSpc="1">
            <a:prstTxWarp prst="textNoShape">
              <a:avLst/>
            </a:prstTxWarp>
          </a:bodyPr>
          <a:lstStyle>
            <a:lvl1pPr algn="r">
              <a:defRPr sz="1100" smtClean="0">
                <a:latin typeface="Arial" charset="0"/>
              </a:defRPr>
            </a:lvl1pPr>
          </a:lstStyle>
          <a:p>
            <a:pPr>
              <a:defRPr/>
            </a:pPr>
            <a:fld id="{6C2B205D-311F-449C-BC2F-DB011333AA54}" type="slidenum">
              <a:rPr lang="en-US"/>
              <a:pPr>
                <a:defRPr/>
              </a:pPr>
              <a:t>‹#›</a:t>
            </a:fld>
            <a:endParaRPr lang="en-US"/>
          </a:p>
        </p:txBody>
      </p:sp>
    </p:spTree>
    <p:extLst>
      <p:ext uri="{BB962C8B-B14F-4D97-AF65-F5344CB8AC3E}">
        <p14:creationId xmlns:p14="http://schemas.microsoft.com/office/powerpoint/2010/main" val="33596467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2B205D-311F-449C-BC2F-DB011333AA54}" type="slidenum">
              <a:rPr kumimoji="0" lang="en-US" sz="11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1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81194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E6A482-65BB-483F-8C46-152754E84C67}" type="slidenum">
              <a:rPr kumimoji="0" lang="en-US" sz="11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1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286905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2B205D-311F-449C-BC2F-DB011333AA54}" type="slidenum">
              <a:rPr kumimoji="0" lang="en-US" sz="11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1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41673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E6A482-65BB-483F-8C46-152754E84C67}" type="slidenum">
              <a:rPr kumimoji="0" lang="en-US" sz="11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1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26494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13F402-4E74-4807-B1D6-27456C490A36}" type="slidenum">
              <a:rPr kumimoji="0" lang="en-US" sz="11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1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1805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13F402-4E74-4807-B1D6-27456C490A36}" type="slidenum">
              <a:rPr kumimoji="0" lang="en-US" sz="11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1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67506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a:prstGeom prst="rect">
            <a:avLst/>
          </a:prstGeom>
          <a:noFill/>
          <a:ln w="12700">
            <a:solidFill>
              <a:prstClr val="black"/>
            </a:solidFill>
          </a:ln>
        </p:spPr>
      </p:sp>
      <p:sp>
        <p:nvSpPr>
          <p:cNvPr id="3" name="Notes Placeholder 2"/>
          <p:cNvSpPr>
            <a:spLocks noGrp="1"/>
          </p:cNvSpPr>
          <p:nvPr>
            <p:ph type="body" idx="1"/>
          </p:nvPr>
        </p:nvSpPr>
        <p:spPr>
          <a:xfrm>
            <a:off x="695800" y="4387854"/>
            <a:ext cx="5560060" cy="4156075"/>
          </a:xfrm>
          <a:prstGeom prst="rect">
            <a:avLst/>
          </a:prstGeom>
        </p:spPr>
        <p:txBody>
          <a:bodyPr>
            <a:normAutofit/>
          </a:bodyPr>
          <a:lstStyle/>
          <a:p>
            <a:endParaRPr lang="en-US"/>
          </a:p>
        </p:txBody>
      </p:sp>
    </p:spTree>
    <p:extLst>
      <p:ext uri="{BB962C8B-B14F-4D97-AF65-F5344CB8AC3E}">
        <p14:creationId xmlns:p14="http://schemas.microsoft.com/office/powerpoint/2010/main" val="893480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3506709"/>
            <a:ext cx="7772400" cy="1470181"/>
          </a:xfrm>
        </p:spPr>
        <p:txBody>
          <a:bodyPr/>
          <a:lstStyle>
            <a:lvl1pPr algn="l">
              <a:lnSpc>
                <a:spcPct val="90000"/>
              </a:lnSpc>
              <a:defRPr sz="3200"/>
            </a:lvl1pPr>
          </a:lstStyle>
          <a:p>
            <a:pPr lvl="0"/>
            <a:r>
              <a:rPr lang="en-US" dirty="0"/>
              <a:t>Click to edit Master title style</a:t>
            </a:r>
          </a:p>
        </p:txBody>
      </p:sp>
      <p:sp>
        <p:nvSpPr>
          <p:cNvPr id="3" name="Subtitle 2"/>
          <p:cNvSpPr txBox="1">
            <a:spLocks noGrp="1"/>
          </p:cNvSpPr>
          <p:nvPr>
            <p:ph type="subTitle" idx="1"/>
          </p:nvPr>
        </p:nvSpPr>
        <p:spPr>
          <a:xfrm>
            <a:off x="694800" y="4925400"/>
            <a:ext cx="6400800" cy="604800"/>
          </a:xfrm>
        </p:spPr>
        <p:txBody>
          <a:bodyPr/>
          <a:lstStyle>
            <a:lvl1pPr marL="0" indent="0" algn="l">
              <a:buNone/>
              <a:defRPr sz="2000" b="1" i="1">
                <a:solidFill>
                  <a:schemeClr val="tx1">
                    <a:lumMod val="50000"/>
                    <a:lumOff val="50000"/>
                  </a:schemeClr>
                </a:solidFill>
              </a:defRPr>
            </a:lvl1pPr>
          </a:lstStyle>
          <a:p>
            <a:pPr lvl="0"/>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8050" y="6193976"/>
            <a:ext cx="1454151" cy="394467"/>
          </a:xfrm>
          <a:prstGeom prst="rect">
            <a:avLst/>
          </a:prstGeom>
        </p:spPr>
      </p:pic>
    </p:spTree>
    <p:extLst>
      <p:ext uri="{BB962C8B-B14F-4D97-AF65-F5344CB8AC3E}">
        <p14:creationId xmlns:p14="http://schemas.microsoft.com/office/powerpoint/2010/main" val="1139925731"/>
      </p:ext>
    </p:extLst>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4440"/>
            <a:ext cx="8229600" cy="4625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Holder 2"/>
          <p:cNvSpPr>
            <a:spLocks noGrp="1"/>
          </p:cNvSpPr>
          <p:nvPr>
            <p:ph type="title"/>
          </p:nvPr>
        </p:nvSpPr>
        <p:spPr>
          <a:xfrm>
            <a:off x="4143375" y="121920"/>
            <a:ext cx="4650105" cy="746760"/>
          </a:xfrm>
          <a:prstGeom prst="rect">
            <a:avLst/>
          </a:prstGeom>
        </p:spPr>
        <p:txBody>
          <a:bodyPr lIns="0" tIns="0" rIns="0" bIns="0" anchor="ctr" anchorCtr="0"/>
          <a:lstStyle>
            <a:lvl1pPr>
              <a:defRPr sz="2400" b="1" i="0">
                <a:solidFill>
                  <a:schemeClr val="bg1"/>
                </a:solidFill>
                <a:latin typeface="Arial"/>
                <a:cs typeface="Arial"/>
              </a:defRPr>
            </a:lvl1pPr>
          </a:lstStyle>
          <a:p>
            <a:endParaRPr dirty="0"/>
          </a:p>
        </p:txBody>
      </p:sp>
    </p:spTree>
    <p:extLst>
      <p:ext uri="{BB962C8B-B14F-4D97-AF65-F5344CB8AC3E}">
        <p14:creationId xmlns:p14="http://schemas.microsoft.com/office/powerpoint/2010/main" val="15483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4440"/>
            <a:ext cx="8229600" cy="4625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Holder 2"/>
          <p:cNvSpPr>
            <a:spLocks noGrp="1"/>
          </p:cNvSpPr>
          <p:nvPr>
            <p:ph type="title"/>
          </p:nvPr>
        </p:nvSpPr>
        <p:spPr>
          <a:xfrm>
            <a:off x="4143375" y="121920"/>
            <a:ext cx="4650105" cy="746760"/>
          </a:xfrm>
          <a:prstGeom prst="rect">
            <a:avLst/>
          </a:prstGeom>
        </p:spPr>
        <p:txBody>
          <a:bodyPr lIns="0" tIns="0" rIns="0" bIns="0" anchor="ctr" anchorCtr="0"/>
          <a:lstStyle>
            <a:lvl1pPr>
              <a:defRPr sz="2400" b="1" i="0">
                <a:solidFill>
                  <a:schemeClr val="bg1"/>
                </a:solidFill>
                <a:latin typeface="Arial"/>
                <a:cs typeface="Arial"/>
              </a:defRPr>
            </a:lvl1pPr>
          </a:lstStyle>
          <a:p>
            <a:endParaRPr dirty="0"/>
          </a:p>
        </p:txBody>
      </p:sp>
    </p:spTree>
    <p:extLst>
      <p:ext uri="{BB962C8B-B14F-4D97-AF65-F5344CB8AC3E}">
        <p14:creationId xmlns:p14="http://schemas.microsoft.com/office/powerpoint/2010/main" val="268259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187825"/>
          </a:xfrm>
        </p:spPr>
        <p:txBody>
          <a:bodyPr/>
          <a:lstStyle>
            <a:lvl1pPr>
              <a:lnSpc>
                <a:spcPct val="100000"/>
              </a:lnSpc>
              <a:spcBef>
                <a:spcPts val="0"/>
              </a:spcBef>
              <a:defRPr/>
            </a:lvl1pPr>
            <a:lvl2pPr marL="514350" indent="-171450">
              <a:lnSpc>
                <a:spcPct val="100000"/>
              </a:lnSpc>
              <a:spcBef>
                <a:spcPts val="0"/>
              </a:spcBef>
              <a:spcAft>
                <a:spcPts val="1200"/>
              </a:spcAft>
              <a:buSzPct val="50000"/>
              <a:buFont typeface="Wingdings" pitchFamily="2" charset="2"/>
              <a:buChar char="Ø"/>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187825"/>
          </a:xfrm>
        </p:spPr>
        <p:txBody>
          <a:bodyPr/>
          <a:lstStyle>
            <a:lvl1pPr>
              <a:lnSpc>
                <a:spcPct val="100000"/>
              </a:lnSpc>
              <a:spcBef>
                <a:spcPts val="0"/>
              </a:spcBef>
              <a:spcAft>
                <a:spcPts val="1200"/>
              </a:spcAft>
              <a:defRPr/>
            </a:lvl1pPr>
            <a:lvl2pPr marL="742950" indent="-285750">
              <a:lnSpc>
                <a:spcPct val="100000"/>
              </a:lnSpc>
              <a:spcBef>
                <a:spcPts val="0"/>
              </a:spcBef>
              <a:spcAft>
                <a:spcPts val="1200"/>
              </a:spcAft>
              <a:buSzPct val="50000"/>
              <a:buFont typeface="Wingdings" pitchFamily="2" charset="2"/>
              <a:buChar char="Ø"/>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older 2">
            <a:extLst>
              <a:ext uri="{FF2B5EF4-FFF2-40B4-BE49-F238E27FC236}">
                <a16:creationId xmlns:a16="http://schemas.microsoft.com/office/drawing/2014/main" id="{E728C7DE-8DC1-E942-BA4D-1DD990F75AEA}"/>
              </a:ext>
            </a:extLst>
          </p:cNvPr>
          <p:cNvSpPr>
            <a:spLocks noGrp="1"/>
          </p:cNvSpPr>
          <p:nvPr>
            <p:ph type="title"/>
          </p:nvPr>
        </p:nvSpPr>
        <p:spPr>
          <a:xfrm>
            <a:off x="4143375" y="121920"/>
            <a:ext cx="4650105" cy="746760"/>
          </a:xfrm>
          <a:prstGeom prst="rect">
            <a:avLst/>
          </a:prstGeom>
        </p:spPr>
        <p:txBody>
          <a:bodyPr lIns="0" tIns="0" rIns="0" bIns="0" anchor="ctr" anchorCtr="0"/>
          <a:lstStyle>
            <a:lvl1pPr>
              <a:defRPr sz="2800" b="1" i="0">
                <a:solidFill>
                  <a:schemeClr val="bg1"/>
                </a:solidFill>
                <a:latin typeface="+mj-lt"/>
                <a:cs typeface="Arial"/>
              </a:defRPr>
            </a:lvl1pPr>
          </a:lstStyle>
          <a:p>
            <a:endParaRPr dirty="0"/>
          </a:p>
        </p:txBody>
      </p:sp>
    </p:spTree>
    <p:extLst>
      <p:ext uri="{BB962C8B-B14F-4D97-AF65-F5344CB8AC3E}">
        <p14:creationId xmlns:p14="http://schemas.microsoft.com/office/powerpoint/2010/main" val="366269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heme" Target="../theme/theme2.xml"/><Relationship Id="rId7"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7" name="Picture 14" descr="EM-new-header-light-gold-swoosh.jpg"/>
          <p:cNvPicPr>
            <a:picLocks noChangeAspect="1"/>
          </p:cNvPicPr>
          <p:nvPr userDrawn="1"/>
        </p:nvPicPr>
        <p:blipFill rotWithShape="1">
          <a:blip r:embed="rId4">
            <a:extLst>
              <a:ext uri="{28A0092B-C50C-407E-A947-70E740481C1C}">
                <a14:useLocalDpi xmlns:a14="http://schemas.microsoft.com/office/drawing/2010/main"/>
              </a:ext>
            </a:extLst>
          </a:blip>
          <a:srcRect t="14270" r="16422"/>
          <a:stretch/>
        </p:blipFill>
        <p:spPr bwMode="auto">
          <a:xfrm>
            <a:off x="0" y="-1"/>
            <a:ext cx="9144000" cy="195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5"/>
          <p:cNvSpPr txBox="1">
            <a:spLocks noGrp="1"/>
          </p:cNvSpPr>
          <p:nvPr>
            <p:ph type="title"/>
          </p:nvPr>
        </p:nvSpPr>
        <p:spPr bwMode="auto">
          <a:xfrm>
            <a:off x="1169380" y="3409573"/>
            <a:ext cx="66294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a:t>Main Title</a:t>
            </a:r>
          </a:p>
        </p:txBody>
      </p:sp>
      <p:sp>
        <p:nvSpPr>
          <p:cNvPr id="1029" name="Rectangle 6"/>
          <p:cNvSpPr txBox="1">
            <a:spLocks noGrp="1" noChangeAspect="1"/>
          </p:cNvSpPr>
          <p:nvPr>
            <p:ph type="body" idx="1"/>
          </p:nvPr>
        </p:nvSpPr>
        <p:spPr bwMode="auto">
          <a:xfrm>
            <a:off x="685806" y="4292358"/>
            <a:ext cx="7596548" cy="156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a:t>Name</a:t>
            </a:r>
          </a:p>
          <a:p>
            <a:pPr lvl="0"/>
            <a:r>
              <a:rPr lang="en-US" altLang="en-US" dirty="0"/>
              <a:t>Director of External Affairs</a:t>
            </a:r>
          </a:p>
          <a:p>
            <a:pPr lvl="0"/>
            <a:r>
              <a:rPr lang="en-US" altLang="en-US" dirty="0"/>
              <a:t>Office of Environmental Management</a:t>
            </a:r>
          </a:p>
          <a:p>
            <a:pPr lvl="0"/>
            <a:endParaRPr lang="en-US" altLang="en-US" dirty="0"/>
          </a:p>
          <a:p>
            <a:pPr lvl="0"/>
            <a:r>
              <a:rPr lang="en-US" altLang="en-US" dirty="0"/>
              <a:t>Month X, 2013</a:t>
            </a:r>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996" y="1233069"/>
            <a:ext cx="3031292" cy="2011680"/>
          </a:xfrm>
          <a:prstGeom prst="rect">
            <a:avLst/>
          </a:prstGeom>
          <a:ln w="38100" cap="sq">
            <a:solidFill>
              <a:srgbClr val="3366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22484" y="1233111"/>
            <a:ext cx="3017520" cy="2011680"/>
          </a:xfrm>
          <a:prstGeom prst="rect">
            <a:avLst/>
          </a:prstGeom>
          <a:ln w="38100" cap="sq">
            <a:solidFill>
              <a:srgbClr val="3366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39284" y="881431"/>
            <a:ext cx="2679204" cy="2011680"/>
          </a:xfrm>
          <a:prstGeom prst="rect">
            <a:avLst/>
          </a:prstGeom>
          <a:ln w="38100" cap="sq">
            <a:solidFill>
              <a:srgbClr val="336600"/>
            </a:solidFill>
            <a:prstDash val="solid"/>
            <a:miter lim="800000"/>
          </a:ln>
          <a:effectLst>
            <a:outerShdw blurRad="50800" dist="38100" dir="2700000" algn="tl" rotWithShape="0">
              <a:srgbClr val="000000">
                <a:alpha val="43000"/>
              </a:srgbClr>
            </a:outerShdw>
          </a:effectLst>
        </p:spPr>
      </p:pic>
      <p:grpSp>
        <p:nvGrpSpPr>
          <p:cNvPr id="6" name="Group 5"/>
          <p:cNvGrpSpPr/>
          <p:nvPr userDrawn="1"/>
        </p:nvGrpSpPr>
        <p:grpSpPr>
          <a:xfrm>
            <a:off x="74870" y="5948399"/>
            <a:ext cx="3230118" cy="822960"/>
            <a:chOff x="74870" y="5948399"/>
            <a:chExt cx="3230118" cy="822960"/>
          </a:xfrm>
        </p:grpSpPr>
        <p:pic>
          <p:nvPicPr>
            <p:cNvPr id="13" name="Picture 10"/>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74870" y="5948399"/>
              <a:ext cx="3230118" cy="822960"/>
            </a:xfrm>
            <a:prstGeom prst="rect">
              <a:avLst/>
            </a:prstGeom>
            <a:noFill/>
            <a:ln w="9525" algn="ctr">
              <a:noFill/>
              <a:miter lim="800000"/>
              <a:headEnd/>
              <a:tailEnd/>
            </a:ln>
          </p:spPr>
        </p:pic>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305" y="5980616"/>
              <a:ext cx="774948" cy="774867"/>
            </a:xfrm>
            <a:prstGeom prst="rect">
              <a:avLst/>
            </a:prstGeom>
          </p:spPr>
        </p:pic>
      </p:grpSp>
    </p:spTree>
    <p:extLst>
      <p:ext uri="{BB962C8B-B14F-4D97-AF65-F5344CB8AC3E}">
        <p14:creationId xmlns:p14="http://schemas.microsoft.com/office/powerpoint/2010/main" val="2654048970"/>
      </p:ext>
    </p:extLst>
  </p:cSld>
  <p:clrMap bg1="lt1" tx1="dk1" bg2="lt2" tx2="dk2" accent1="accent1" accent2="accent2" accent3="accent3" accent4="accent4" accent5="accent5" accent6="accent6" hlink="hlink" folHlink="folHlink"/>
  <p:sldLayoutIdLst>
    <p:sldLayoutId id="2147483676" r:id="rId1"/>
    <p:sldLayoutId id="2147483683" r:id="rId2"/>
  </p:sldLayoutIdLst>
  <p:transition/>
  <p:txStyles>
    <p:titleStyle>
      <a:lvl1pPr algn="ctr" rtl="0" eaLnBrk="0" fontAlgn="base" hangingPunct="0">
        <a:spcBef>
          <a:spcPct val="0"/>
        </a:spcBef>
        <a:spcAft>
          <a:spcPct val="0"/>
        </a:spcAft>
        <a:defRPr lang="en-US" sz="3400" b="1">
          <a:solidFill>
            <a:srgbClr val="002499"/>
          </a:solidFill>
          <a:latin typeface="+mj-lt"/>
          <a:ea typeface="ヒラギノ角ゴ ProN W3"/>
          <a:cs typeface="ヒラギノ角ゴ ProN W3"/>
        </a:defRPr>
      </a:lvl1pPr>
      <a:lvl2pPr algn="ctr" rtl="0" eaLnBrk="0" fontAlgn="base" hangingPunct="0">
        <a:spcBef>
          <a:spcPct val="0"/>
        </a:spcBef>
        <a:spcAft>
          <a:spcPct val="0"/>
        </a:spcAft>
        <a:defRPr sz="3400" b="1">
          <a:solidFill>
            <a:srgbClr val="002499"/>
          </a:solidFill>
          <a:latin typeface="Calibri" pitchFamily="34" charset="0"/>
          <a:ea typeface="ヒラギノ角ゴ ProN W3"/>
          <a:cs typeface="ヒラギノ角ゴ ProN W3"/>
        </a:defRPr>
      </a:lvl2pPr>
      <a:lvl3pPr algn="ctr" rtl="0" eaLnBrk="0" fontAlgn="base" hangingPunct="0">
        <a:spcBef>
          <a:spcPct val="0"/>
        </a:spcBef>
        <a:spcAft>
          <a:spcPct val="0"/>
        </a:spcAft>
        <a:defRPr sz="3400" b="1">
          <a:solidFill>
            <a:srgbClr val="002499"/>
          </a:solidFill>
          <a:latin typeface="Calibri" pitchFamily="34" charset="0"/>
          <a:ea typeface="ヒラギノ角ゴ ProN W3"/>
          <a:cs typeface="ヒラギノ角ゴ ProN W3"/>
        </a:defRPr>
      </a:lvl3pPr>
      <a:lvl4pPr algn="ctr" rtl="0" eaLnBrk="0" fontAlgn="base" hangingPunct="0">
        <a:spcBef>
          <a:spcPct val="0"/>
        </a:spcBef>
        <a:spcAft>
          <a:spcPct val="0"/>
        </a:spcAft>
        <a:defRPr sz="3400" b="1">
          <a:solidFill>
            <a:srgbClr val="002499"/>
          </a:solidFill>
          <a:latin typeface="Calibri" pitchFamily="34" charset="0"/>
          <a:ea typeface="ヒラギノ角ゴ ProN W3"/>
          <a:cs typeface="ヒラギノ角ゴ ProN W3"/>
        </a:defRPr>
      </a:lvl4pPr>
      <a:lvl5pPr algn="ctr" rtl="0" eaLnBrk="0" fontAlgn="base" hangingPunct="0">
        <a:spcBef>
          <a:spcPct val="0"/>
        </a:spcBef>
        <a:spcAft>
          <a:spcPct val="0"/>
        </a:spcAft>
        <a:defRPr sz="3400" b="1">
          <a:solidFill>
            <a:srgbClr val="002499"/>
          </a:solidFill>
          <a:latin typeface="Calibri" pitchFamily="34" charset="0"/>
          <a:ea typeface="ヒラギノ角ゴ ProN W3"/>
          <a:cs typeface="ヒラギノ角ゴ ProN W3"/>
        </a:defRPr>
      </a:lvl5pPr>
      <a:lvl6pPr marL="4572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6pPr>
      <a:lvl7pPr marL="9144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7pPr>
      <a:lvl8pPr marL="13716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8pPr>
      <a:lvl9pPr marL="18288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9pPr>
    </p:titleStyle>
    <p:bodyStyle>
      <a:lvl1pPr algn="ctr" rtl="0" eaLnBrk="0" fontAlgn="base" hangingPunct="0">
        <a:lnSpc>
          <a:spcPct val="90000"/>
        </a:lnSpc>
        <a:spcBef>
          <a:spcPct val="0"/>
        </a:spcBef>
        <a:spcAft>
          <a:spcPct val="0"/>
        </a:spcAft>
        <a:defRPr lang="en-US" b="1">
          <a:solidFill>
            <a:srgbClr val="7F7F7F"/>
          </a:solidFill>
          <a:latin typeface="+mn-lt"/>
          <a:ea typeface="ヒラギノ角ゴ ProN W3"/>
          <a:cs typeface="ヒラギノ角ゴ ProN W3"/>
        </a:defRPr>
      </a:lvl1pPr>
      <a:lvl2pPr marL="514350" lvl="1" indent="-285750" algn="l" rtl="0" eaLnBrk="0" fontAlgn="base" hangingPunct="0">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2pPr>
      <a:lvl3pPr marL="742950" lvl="2" indent="-285750" algn="l" rtl="0" eaLnBrk="0" fontAlgn="base" hangingPunct="0">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3pPr>
      <a:lvl4pPr marL="971550" lvl="3" indent="-285750" algn="l" rtl="0" eaLnBrk="0" fontAlgn="base" hangingPunct="0">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4pPr>
      <a:lvl5pPr marL="1200150" lvl="4" indent="-285750" algn="l" rtl="0" eaLnBrk="0" fontAlgn="base" hangingPunct="0">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5pPr>
      <a:lvl6pPr marL="16573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6pPr>
      <a:lvl7pPr marL="21145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7pPr>
      <a:lvl8pPr marL="25717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8pPr>
      <a:lvl9pPr marL="30289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2" name="Text Placeholder 2"/>
          <p:cNvSpPr>
            <a:spLocks noGrp="1"/>
          </p:cNvSpPr>
          <p:nvPr>
            <p:ph type="body" idx="1"/>
          </p:nvPr>
        </p:nvSpPr>
        <p:spPr bwMode="auto">
          <a:xfrm>
            <a:off x="457200" y="1187414"/>
            <a:ext cx="8229600" cy="471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058" name="TextBox 2"/>
          <p:cNvSpPr txBox="1">
            <a:spLocks noChangeArrowheads="1"/>
          </p:cNvSpPr>
          <p:nvPr/>
        </p:nvSpPr>
        <p:spPr bwMode="auto">
          <a:xfrm>
            <a:off x="7783513" y="6618288"/>
            <a:ext cx="1295400" cy="246062"/>
          </a:xfrm>
          <a:prstGeom prst="rect">
            <a:avLst/>
          </a:prstGeom>
          <a:noFill/>
          <a:ln>
            <a:noFill/>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FE959CB8-4961-49E8-848A-A940B5EE85CE}" type="slidenum">
              <a:rPr lang="en-US" altLang="en-US" sz="1000">
                <a:solidFill>
                  <a:srgbClr val="FFFFFF"/>
                </a:solidFill>
                <a:latin typeface="Calibri" pitchFamily="34" charset="0"/>
                <a:ea typeface="ヒラギノ角ゴ ProN W3"/>
                <a:cs typeface="ヒラギノ角ゴ ProN W3"/>
              </a:rPr>
              <a:pPr algn="r" eaLnBrk="1" hangingPunct="1"/>
              <a:t>‹#›</a:t>
            </a:fld>
            <a:endParaRPr lang="en-US" altLang="en-US" sz="1000" dirty="0">
              <a:solidFill>
                <a:srgbClr val="FFFFFF"/>
              </a:solidFill>
              <a:latin typeface="Calibri" pitchFamily="34" charset="0"/>
              <a:ea typeface="ヒラギノ角ゴ ProN W3"/>
              <a:cs typeface="ヒラギノ角ゴ ProN W3"/>
            </a:endParaRPr>
          </a:p>
        </p:txBody>
      </p:sp>
      <p:sp>
        <p:nvSpPr>
          <p:cNvPr id="2" name="TextBox 1"/>
          <p:cNvSpPr txBox="1"/>
          <p:nvPr userDrawn="1"/>
        </p:nvSpPr>
        <p:spPr>
          <a:xfrm>
            <a:off x="4143375" y="6433542"/>
            <a:ext cx="528320" cy="307777"/>
          </a:xfrm>
          <a:prstGeom prst="rect">
            <a:avLst/>
          </a:prstGeom>
          <a:noFill/>
        </p:spPr>
        <p:txBody>
          <a:bodyPr wrap="square" rtlCol="0">
            <a:spAutoFit/>
          </a:bodyPr>
          <a:lstStyle/>
          <a:p>
            <a:pPr algn="ctr"/>
            <a:fld id="{34DB4906-AE69-4FCE-83EA-179D5BD070F0}" type="slidenum">
              <a:rPr lang="en-US" sz="1400" smtClean="0">
                <a:latin typeface="Arial Narrow" panose="020B0606020202030204" pitchFamily="34" charset="0"/>
              </a:rPr>
              <a:pPr algn="ctr"/>
              <a:t>‹#›</a:t>
            </a:fld>
            <a:endParaRPr lang="en-US" dirty="0">
              <a:latin typeface="Arial Narrow" panose="020B0606020202030204"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58050" y="6193976"/>
            <a:ext cx="1454151" cy="394467"/>
          </a:xfrm>
          <a:prstGeom prst="rect">
            <a:avLst/>
          </a:prstGeom>
        </p:spPr>
      </p:pic>
      <p:grpSp>
        <p:nvGrpSpPr>
          <p:cNvPr id="8" name="Group 7">
            <a:extLst>
              <a:ext uri="{FF2B5EF4-FFF2-40B4-BE49-F238E27FC236}">
                <a16:creationId xmlns:a16="http://schemas.microsoft.com/office/drawing/2014/main" id="{F0A69FF5-523F-6F48-9E15-C2F4850B6970}"/>
              </a:ext>
            </a:extLst>
          </p:cNvPr>
          <p:cNvGrpSpPr/>
          <p:nvPr userDrawn="1"/>
        </p:nvGrpSpPr>
        <p:grpSpPr>
          <a:xfrm>
            <a:off x="74870" y="5948399"/>
            <a:ext cx="3230118" cy="822960"/>
            <a:chOff x="74870" y="5948399"/>
            <a:chExt cx="3230118" cy="822960"/>
          </a:xfrm>
        </p:grpSpPr>
        <p:pic>
          <p:nvPicPr>
            <p:cNvPr id="19" name="Picture 10"/>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4870" y="5948399"/>
              <a:ext cx="3230118" cy="822960"/>
            </a:xfrm>
            <a:prstGeom prst="rect">
              <a:avLst/>
            </a:prstGeom>
            <a:noFill/>
            <a:ln w="9525" algn="ctr">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8FC60B35-E3FD-BE46-835E-248D32AB2FA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270" y="5971174"/>
              <a:ext cx="793750" cy="793750"/>
            </a:xfrm>
            <a:prstGeom prst="rect">
              <a:avLst/>
            </a:prstGeom>
          </p:spPr>
        </p:pic>
      </p:grpSp>
      <p:grpSp>
        <p:nvGrpSpPr>
          <p:cNvPr id="14" name="Group 13">
            <a:extLst>
              <a:ext uri="{FF2B5EF4-FFF2-40B4-BE49-F238E27FC236}">
                <a16:creationId xmlns:a16="http://schemas.microsoft.com/office/drawing/2014/main" id="{423E3823-8184-8847-B4D0-D0A2B7EDDBF7}"/>
              </a:ext>
            </a:extLst>
          </p:cNvPr>
          <p:cNvGrpSpPr/>
          <p:nvPr userDrawn="1"/>
        </p:nvGrpSpPr>
        <p:grpSpPr>
          <a:xfrm>
            <a:off x="3" y="3"/>
            <a:ext cx="9144000" cy="991472"/>
            <a:chOff x="3" y="3"/>
            <a:chExt cx="9144000" cy="991472"/>
          </a:xfrm>
        </p:grpSpPr>
        <p:pic>
          <p:nvPicPr>
            <p:cNvPr id="12" name="Picture 14" descr="EM-new-header-light-gold-swoosh.jpg"/>
            <p:cNvPicPr>
              <a:picLocks noChangeAspect="1"/>
            </p:cNvPicPr>
            <p:nvPr userDrawn="1"/>
          </p:nvPicPr>
          <p:blipFill rotWithShape="1">
            <a:blip r:embed="rId7">
              <a:extLst>
                <a:ext uri="{28A0092B-C50C-407E-A947-70E740481C1C}">
                  <a14:useLocalDpi xmlns:a14="http://schemas.microsoft.com/office/drawing/2010/main"/>
                </a:ext>
              </a:extLst>
            </a:blip>
            <a:srcRect l="2172" t="13883" r="4974" b="37798"/>
            <a:stretch/>
          </p:blipFill>
          <p:spPr bwMode="auto">
            <a:xfrm>
              <a:off x="3" y="3"/>
              <a:ext cx="9144000" cy="99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Logo&#10;&#10;Description automatically generated">
              <a:extLst>
                <a:ext uri="{FF2B5EF4-FFF2-40B4-BE49-F238E27FC236}">
                  <a16:creationId xmlns:a16="http://schemas.microsoft.com/office/drawing/2014/main" id="{AC5365E0-49F1-9546-B36A-A3B926027E2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3445" y="146685"/>
              <a:ext cx="612465" cy="608965"/>
            </a:xfrm>
            <a:prstGeom prst="rect">
              <a:avLst/>
            </a:prstGeom>
          </p:spPr>
        </p:pic>
      </p:grpSp>
    </p:spTree>
    <p:extLst>
      <p:ext uri="{BB962C8B-B14F-4D97-AF65-F5344CB8AC3E}">
        <p14:creationId xmlns:p14="http://schemas.microsoft.com/office/powerpoint/2010/main" val="3444115094"/>
      </p:ext>
    </p:extLst>
  </p:cSld>
  <p:clrMap bg1="lt1" tx1="dk1" bg2="lt2" tx2="dk2" accent1="accent1" accent2="accent2" accent3="accent3" accent4="accent4" accent5="accent5" accent6="accent6" hlink="hlink" folHlink="folHlink"/>
  <p:sldLayoutIdLst>
    <p:sldLayoutId id="2147483679" r:id="rId1"/>
    <p:sldLayoutId id="2147483684" r:id="rId2"/>
  </p:sldLayoutIdLst>
  <p:txStyles>
    <p:titleStyle>
      <a:lvl1pPr algn="ctr" rtl="0" eaLnBrk="0" fontAlgn="base" hangingPunct="0">
        <a:spcBef>
          <a:spcPct val="0"/>
        </a:spcBef>
        <a:spcAft>
          <a:spcPct val="0"/>
        </a:spcAft>
        <a:defRPr sz="2800" b="1" kern="1200">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Calibri" pitchFamily="34" charset="0"/>
        </a:defRPr>
      </a:lvl2pPr>
      <a:lvl3pPr algn="ctr" rtl="0" eaLnBrk="0" fontAlgn="base" hangingPunct="0">
        <a:spcBef>
          <a:spcPct val="0"/>
        </a:spcBef>
        <a:spcAft>
          <a:spcPct val="0"/>
        </a:spcAft>
        <a:defRPr sz="2800" b="1">
          <a:solidFill>
            <a:schemeClr val="bg1"/>
          </a:solidFill>
          <a:latin typeface="Calibri" pitchFamily="34" charset="0"/>
        </a:defRPr>
      </a:lvl3pPr>
      <a:lvl4pPr algn="ctr" rtl="0" eaLnBrk="0" fontAlgn="base" hangingPunct="0">
        <a:spcBef>
          <a:spcPct val="0"/>
        </a:spcBef>
        <a:spcAft>
          <a:spcPct val="0"/>
        </a:spcAft>
        <a:defRPr sz="2800" b="1">
          <a:solidFill>
            <a:schemeClr val="bg1"/>
          </a:solidFill>
          <a:latin typeface="Calibri" pitchFamily="34" charset="0"/>
        </a:defRPr>
      </a:lvl4pPr>
      <a:lvl5pPr algn="ctr" rtl="0" eaLnBrk="0" fontAlgn="base" hangingPunct="0">
        <a:spcBef>
          <a:spcPct val="0"/>
        </a:spcBef>
        <a:spcAft>
          <a:spcPct val="0"/>
        </a:spcAft>
        <a:defRPr sz="2800" b="1">
          <a:solidFill>
            <a:schemeClr val="bg1"/>
          </a:solidFill>
          <a:latin typeface="Calibri" pitchFamily="34" charset="0"/>
        </a:defRPr>
      </a:lvl5pPr>
      <a:lvl6pPr marL="457200" algn="ctr" rtl="0" fontAlgn="base">
        <a:spcBef>
          <a:spcPct val="0"/>
        </a:spcBef>
        <a:spcAft>
          <a:spcPct val="0"/>
        </a:spcAft>
        <a:defRPr sz="2800" b="1">
          <a:solidFill>
            <a:schemeClr val="bg1"/>
          </a:solidFill>
          <a:latin typeface="Calibri" pitchFamily="34" charset="0"/>
        </a:defRPr>
      </a:lvl6pPr>
      <a:lvl7pPr marL="914400" algn="ctr" rtl="0" fontAlgn="base">
        <a:spcBef>
          <a:spcPct val="0"/>
        </a:spcBef>
        <a:spcAft>
          <a:spcPct val="0"/>
        </a:spcAft>
        <a:defRPr sz="2800" b="1">
          <a:solidFill>
            <a:schemeClr val="bg1"/>
          </a:solidFill>
          <a:latin typeface="Calibri" pitchFamily="34" charset="0"/>
        </a:defRPr>
      </a:lvl7pPr>
      <a:lvl8pPr marL="1371600" algn="ctr" rtl="0" fontAlgn="base">
        <a:spcBef>
          <a:spcPct val="0"/>
        </a:spcBef>
        <a:spcAft>
          <a:spcPct val="0"/>
        </a:spcAft>
        <a:defRPr sz="2800" b="1">
          <a:solidFill>
            <a:schemeClr val="bg1"/>
          </a:solidFill>
          <a:latin typeface="Calibri" pitchFamily="34" charset="0"/>
        </a:defRPr>
      </a:lvl8pPr>
      <a:lvl9pPr marL="1828800" algn="ctr" rtl="0" fontAlgn="base">
        <a:spcBef>
          <a:spcPct val="0"/>
        </a:spcBef>
        <a:spcAft>
          <a:spcPct val="0"/>
        </a:spcAft>
        <a:defRPr sz="28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100" kern="1200">
          <a:solidFill>
            <a:srgbClr val="00249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ern="1200">
          <a:solidFill>
            <a:srgbClr val="00249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00249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400" kern="1200">
          <a:solidFill>
            <a:srgbClr val="00249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4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1637F6-D22A-9648-9748-A812BB333FFA}"/>
              </a:ext>
            </a:extLst>
          </p:cNvPr>
          <p:cNvSpPr>
            <a:spLocks noGrp="1"/>
          </p:cNvSpPr>
          <p:nvPr>
            <p:ph type="ctrTitle"/>
          </p:nvPr>
        </p:nvSpPr>
        <p:spPr>
          <a:xfrm>
            <a:off x="685800" y="3506709"/>
            <a:ext cx="7772400" cy="1470181"/>
          </a:xfrm>
        </p:spPr>
        <p:txBody>
          <a:bodyPr/>
          <a:lstStyle/>
          <a:p>
            <a:r>
              <a:rPr lang="en-US" sz="2800" dirty="0"/>
              <a:t>Proposal to Update New Mexico Water Quality Standards: Copper Site-Specific Water Quality Criteria for the Pajarito Plateau</a:t>
            </a:r>
          </a:p>
        </p:txBody>
      </p:sp>
      <p:sp>
        <p:nvSpPr>
          <p:cNvPr id="7" name="Subtitle 6">
            <a:extLst>
              <a:ext uri="{FF2B5EF4-FFF2-40B4-BE49-F238E27FC236}">
                <a16:creationId xmlns:a16="http://schemas.microsoft.com/office/drawing/2014/main" id="{F87E6BDF-4DED-EF40-937A-5F95852F5C45}"/>
              </a:ext>
            </a:extLst>
          </p:cNvPr>
          <p:cNvSpPr>
            <a:spLocks noGrp="1"/>
          </p:cNvSpPr>
          <p:nvPr>
            <p:ph type="subTitle" idx="1"/>
          </p:nvPr>
        </p:nvSpPr>
        <p:spPr>
          <a:xfrm>
            <a:off x="695325" y="5294093"/>
            <a:ext cx="6400800" cy="604837"/>
          </a:xfrm>
        </p:spPr>
        <p:txBody>
          <a:bodyPr anchor="b" anchorCtr="0"/>
          <a:lstStyle/>
          <a:p>
            <a:r>
              <a:rPr lang="en-US" altLang="en-US" dirty="0"/>
              <a:t>Barry Fulton</a:t>
            </a:r>
            <a:endParaRPr lang="en-US" altLang="en-US" sz="1800" b="0" dirty="0"/>
          </a:p>
          <a:p>
            <a:r>
              <a:rPr lang="en-US" altLang="en-US" sz="1800" b="0" dirty="0"/>
              <a:t>Windward Environmental, LLC</a:t>
            </a:r>
          </a:p>
          <a:p>
            <a:r>
              <a:rPr lang="en-US" sz="1800" b="0" dirty="0"/>
              <a:t>November 30, 2021</a:t>
            </a:r>
          </a:p>
        </p:txBody>
      </p:sp>
    </p:spTree>
    <p:extLst>
      <p:ext uri="{BB962C8B-B14F-4D97-AF65-F5344CB8AC3E}">
        <p14:creationId xmlns:p14="http://schemas.microsoft.com/office/powerpoint/2010/main" val="386795377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29346" y="3956712"/>
            <a:ext cx="3004349"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215968"/>
                </a:solidFill>
                <a:effectLst/>
                <a:uLnTx/>
                <a:uFillTx/>
                <a:latin typeface="Arial" panose="020B0604020202020204" pitchFamily="34" charset="0"/>
                <a:cs typeface="Arial" panose="020B0604020202020204" pitchFamily="34" charset="0"/>
              </a:rPr>
              <a:t>Questions?</a:t>
            </a:r>
          </a:p>
        </p:txBody>
      </p:sp>
      <p:sp>
        <p:nvSpPr>
          <p:cNvPr id="3" name="TextBox 2"/>
          <p:cNvSpPr txBox="1"/>
          <p:nvPr/>
        </p:nvSpPr>
        <p:spPr>
          <a:xfrm>
            <a:off x="3391592" y="6156391"/>
            <a:ext cx="377397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ahoma" charset="0"/>
                <a:ea typeface="+mn-ea"/>
                <a:cs typeface="Arial" charset="0"/>
              </a:rPr>
              <a:t>Produced by Los Alamos Legacy Cleanup Contractor, N3B Los Alamos on behalf of DOE’s Environmental Management Los Alamos Field Office</a:t>
            </a:r>
          </a:p>
        </p:txBody>
      </p:sp>
    </p:spTree>
    <p:extLst>
      <p:ext uri="{BB962C8B-B14F-4D97-AF65-F5344CB8AC3E}">
        <p14:creationId xmlns:p14="http://schemas.microsoft.com/office/powerpoint/2010/main" val="402350894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37BA765-FE40-400D-8011-D26C3F0BADBB}"/>
              </a:ext>
            </a:extLst>
          </p:cNvPr>
          <p:cNvSpPr>
            <a:spLocks noGrp="1"/>
          </p:cNvSpPr>
          <p:nvPr>
            <p:ph idx="1"/>
          </p:nvPr>
        </p:nvSpPr>
        <p:spPr>
          <a:xfrm>
            <a:off x="137054" y="2591856"/>
            <a:ext cx="3605742" cy="2255727"/>
          </a:xfrm>
        </p:spPr>
        <p:txBody>
          <a:bodyPr/>
          <a:lstStyle/>
          <a:p>
            <a:pPr marL="0" indent="0">
              <a:buNone/>
            </a:pPr>
            <a:r>
              <a:rPr lang="en-US" sz="2000" dirty="0">
                <a:solidFill>
                  <a:schemeClr val="tx1"/>
                </a:solidFill>
              </a:rPr>
              <a:t>Develop a proposal for the New Mexico Water Quality Control Commission to adopt EPA’s 2007 recommended copper ambient water quality criteria.</a:t>
            </a:r>
          </a:p>
        </p:txBody>
      </p:sp>
      <p:sp>
        <p:nvSpPr>
          <p:cNvPr id="2" name="Title 1">
            <a:extLst>
              <a:ext uri="{FF2B5EF4-FFF2-40B4-BE49-F238E27FC236}">
                <a16:creationId xmlns:a16="http://schemas.microsoft.com/office/drawing/2014/main" id="{20494D8F-6B5D-40D7-9A8E-37F55E119C4A}"/>
              </a:ext>
            </a:extLst>
          </p:cNvPr>
          <p:cNvSpPr>
            <a:spLocks noGrp="1"/>
          </p:cNvSpPr>
          <p:nvPr>
            <p:ph type="title"/>
          </p:nvPr>
        </p:nvSpPr>
        <p:spPr>
          <a:xfrm>
            <a:off x="4143375" y="121920"/>
            <a:ext cx="4650105" cy="746760"/>
          </a:xfrm>
        </p:spPr>
        <p:txBody>
          <a:bodyPr/>
          <a:lstStyle/>
          <a:p>
            <a:r>
              <a:rPr lang="en-US" dirty="0"/>
              <a:t>Objective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2082" y="2123131"/>
            <a:ext cx="4511503" cy="3007668"/>
          </a:xfrm>
          <a:prstGeom prst="rect">
            <a:avLst/>
          </a:prstGeom>
        </p:spPr>
      </p:pic>
    </p:spTree>
    <p:extLst>
      <p:ext uri="{BB962C8B-B14F-4D97-AF65-F5344CB8AC3E}">
        <p14:creationId xmlns:p14="http://schemas.microsoft.com/office/powerpoint/2010/main" val="4132184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73BA96-42EF-4B48-8EA3-4557FEB26085}"/>
              </a:ext>
            </a:extLst>
          </p:cNvPr>
          <p:cNvSpPr>
            <a:spLocks noGrp="1"/>
          </p:cNvSpPr>
          <p:nvPr>
            <p:ph type="title"/>
          </p:nvPr>
        </p:nvSpPr>
        <p:spPr/>
        <p:txBody>
          <a:bodyPr/>
          <a:lstStyle/>
          <a:p>
            <a:r>
              <a:rPr lang="en-US" dirty="0"/>
              <a:t>Background</a:t>
            </a:r>
          </a:p>
        </p:txBody>
      </p:sp>
      <p:pic>
        <p:nvPicPr>
          <p:cNvPr id="5" name="Picture 4">
            <a:extLst>
              <a:ext uri="{FF2B5EF4-FFF2-40B4-BE49-F238E27FC236}">
                <a16:creationId xmlns:a16="http://schemas.microsoft.com/office/drawing/2014/main" id="{7429A436-D23B-4745-B548-2AF087360415}"/>
              </a:ext>
            </a:extLst>
          </p:cNvPr>
          <p:cNvPicPr>
            <a:picLocks noChangeAspect="1"/>
          </p:cNvPicPr>
          <p:nvPr/>
        </p:nvPicPr>
        <p:blipFill>
          <a:blip r:embed="rId3"/>
          <a:stretch>
            <a:fillRect/>
          </a:stretch>
        </p:blipFill>
        <p:spPr>
          <a:xfrm>
            <a:off x="1834125" y="2082546"/>
            <a:ext cx="1640333" cy="2105976"/>
          </a:xfrm>
          <a:prstGeom prst="rect">
            <a:avLst/>
          </a:prstGeom>
          <a:ln>
            <a:solidFill>
              <a:schemeClr val="tx1"/>
            </a:solidFill>
          </a:ln>
        </p:spPr>
      </p:pic>
      <p:pic>
        <p:nvPicPr>
          <p:cNvPr id="6" name="Picture 5">
            <a:extLst>
              <a:ext uri="{FF2B5EF4-FFF2-40B4-BE49-F238E27FC236}">
                <a16:creationId xmlns:a16="http://schemas.microsoft.com/office/drawing/2014/main" id="{3E401A7C-EBD6-4E65-BD00-AFA376CF6659}"/>
              </a:ext>
            </a:extLst>
          </p:cNvPr>
          <p:cNvPicPr>
            <a:picLocks noChangeAspect="1"/>
          </p:cNvPicPr>
          <p:nvPr/>
        </p:nvPicPr>
        <p:blipFill>
          <a:blip r:embed="rId4"/>
          <a:stretch>
            <a:fillRect/>
          </a:stretch>
        </p:blipFill>
        <p:spPr>
          <a:xfrm>
            <a:off x="237252" y="2082546"/>
            <a:ext cx="1510673" cy="2105975"/>
          </a:xfrm>
          <a:prstGeom prst="rect">
            <a:avLst/>
          </a:prstGeom>
          <a:ln>
            <a:solidFill>
              <a:schemeClr val="tx1"/>
            </a:solidFill>
          </a:ln>
        </p:spPr>
      </p:pic>
      <p:pic>
        <p:nvPicPr>
          <p:cNvPr id="7" name="Picture 6">
            <a:extLst>
              <a:ext uri="{FF2B5EF4-FFF2-40B4-BE49-F238E27FC236}">
                <a16:creationId xmlns:a16="http://schemas.microsoft.com/office/drawing/2014/main" id="{C1484C7D-9E9A-4B07-A98E-C32365F41EB8}"/>
              </a:ext>
            </a:extLst>
          </p:cNvPr>
          <p:cNvPicPr>
            <a:picLocks noChangeAspect="1"/>
          </p:cNvPicPr>
          <p:nvPr/>
        </p:nvPicPr>
        <p:blipFill>
          <a:blip r:embed="rId5"/>
          <a:stretch>
            <a:fillRect/>
          </a:stretch>
        </p:blipFill>
        <p:spPr>
          <a:xfrm>
            <a:off x="3598257" y="2087298"/>
            <a:ext cx="1553123" cy="2105975"/>
          </a:xfrm>
          <a:prstGeom prst="rect">
            <a:avLst/>
          </a:prstGeom>
          <a:ln>
            <a:solidFill>
              <a:schemeClr val="tx1"/>
            </a:solidFill>
          </a:ln>
        </p:spPr>
      </p:pic>
      <p:pic>
        <p:nvPicPr>
          <p:cNvPr id="8" name="Picture 7">
            <a:extLst>
              <a:ext uri="{FF2B5EF4-FFF2-40B4-BE49-F238E27FC236}">
                <a16:creationId xmlns:a16="http://schemas.microsoft.com/office/drawing/2014/main" id="{A228208A-678C-48ED-955F-66D032667D3C}"/>
              </a:ext>
            </a:extLst>
          </p:cNvPr>
          <p:cNvPicPr>
            <a:picLocks noChangeAspect="1"/>
          </p:cNvPicPr>
          <p:nvPr/>
        </p:nvPicPr>
        <p:blipFill>
          <a:blip r:embed="rId6"/>
          <a:stretch>
            <a:fillRect/>
          </a:stretch>
        </p:blipFill>
        <p:spPr>
          <a:xfrm>
            <a:off x="5253709" y="2093851"/>
            <a:ext cx="1676308" cy="2105975"/>
          </a:xfrm>
          <a:prstGeom prst="rect">
            <a:avLst/>
          </a:prstGeom>
          <a:ln>
            <a:solidFill>
              <a:schemeClr val="tx1"/>
            </a:solidFill>
          </a:ln>
        </p:spPr>
      </p:pic>
      <p:pic>
        <p:nvPicPr>
          <p:cNvPr id="9" name="Picture 8">
            <a:extLst>
              <a:ext uri="{FF2B5EF4-FFF2-40B4-BE49-F238E27FC236}">
                <a16:creationId xmlns:a16="http://schemas.microsoft.com/office/drawing/2014/main" id="{DD7D2932-F98A-4712-8C15-C8FECEA7A440}"/>
              </a:ext>
            </a:extLst>
          </p:cNvPr>
          <p:cNvPicPr>
            <a:picLocks noChangeAspect="1"/>
          </p:cNvPicPr>
          <p:nvPr/>
        </p:nvPicPr>
        <p:blipFill>
          <a:blip r:embed="rId7"/>
          <a:stretch>
            <a:fillRect/>
          </a:stretch>
        </p:blipFill>
        <p:spPr>
          <a:xfrm>
            <a:off x="7028558" y="2102691"/>
            <a:ext cx="1628606" cy="2110983"/>
          </a:xfrm>
          <a:prstGeom prst="rect">
            <a:avLst/>
          </a:prstGeom>
          <a:ln>
            <a:solidFill>
              <a:schemeClr val="tx1"/>
            </a:solidFill>
          </a:ln>
        </p:spPr>
      </p:pic>
      <p:sp>
        <p:nvSpPr>
          <p:cNvPr id="10" name="TextBox 9">
            <a:extLst>
              <a:ext uri="{FF2B5EF4-FFF2-40B4-BE49-F238E27FC236}">
                <a16:creationId xmlns:a16="http://schemas.microsoft.com/office/drawing/2014/main" id="{B65D42D1-5AAE-44A6-813E-AE296481553E}"/>
              </a:ext>
            </a:extLst>
          </p:cNvPr>
          <p:cNvSpPr txBox="1"/>
          <p:nvPr/>
        </p:nvSpPr>
        <p:spPr>
          <a:xfrm>
            <a:off x="264990" y="1762848"/>
            <a:ext cx="1607620"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4610F"/>
                </a:solidFill>
                <a:effectLst/>
                <a:uLnTx/>
                <a:uFillTx/>
                <a:latin typeface="Segoe UI" panose="020B0502040204020203" pitchFamily="34" charset="0"/>
                <a:ea typeface="+mn-ea"/>
                <a:cs typeface="Segoe UI" panose="020B0502040204020203" pitchFamily="34" charset="0"/>
              </a:rPr>
              <a:t>1976 “Red Book”</a:t>
            </a:r>
          </a:p>
        </p:txBody>
      </p:sp>
      <p:sp>
        <p:nvSpPr>
          <p:cNvPr id="11" name="TextBox 10">
            <a:extLst>
              <a:ext uri="{FF2B5EF4-FFF2-40B4-BE49-F238E27FC236}">
                <a16:creationId xmlns:a16="http://schemas.microsoft.com/office/drawing/2014/main" id="{0AFA5A4F-E34F-4DCB-8043-4524A5EB6437}"/>
              </a:ext>
            </a:extLst>
          </p:cNvPr>
          <p:cNvSpPr txBox="1"/>
          <p:nvPr/>
        </p:nvSpPr>
        <p:spPr>
          <a:xfrm>
            <a:off x="2404471" y="1762848"/>
            <a:ext cx="601447"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4610F"/>
                </a:solidFill>
                <a:effectLst/>
                <a:uLnTx/>
                <a:uFillTx/>
                <a:latin typeface="Segoe UI" panose="020B0502040204020203" pitchFamily="34" charset="0"/>
                <a:ea typeface="+mn-ea"/>
                <a:cs typeface="Segoe UI" panose="020B0502040204020203" pitchFamily="34" charset="0"/>
              </a:rPr>
              <a:t>1980</a:t>
            </a:r>
          </a:p>
        </p:txBody>
      </p:sp>
      <p:sp>
        <p:nvSpPr>
          <p:cNvPr id="12" name="TextBox 11">
            <a:extLst>
              <a:ext uri="{FF2B5EF4-FFF2-40B4-BE49-F238E27FC236}">
                <a16:creationId xmlns:a16="http://schemas.microsoft.com/office/drawing/2014/main" id="{C997E685-0F07-4CC5-830B-DBA83176B061}"/>
              </a:ext>
            </a:extLst>
          </p:cNvPr>
          <p:cNvSpPr txBox="1"/>
          <p:nvPr/>
        </p:nvSpPr>
        <p:spPr>
          <a:xfrm>
            <a:off x="3991373" y="1781217"/>
            <a:ext cx="601447"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4610F"/>
                </a:solidFill>
                <a:effectLst/>
                <a:uLnTx/>
                <a:uFillTx/>
                <a:latin typeface="Segoe UI" panose="020B0502040204020203" pitchFamily="34" charset="0"/>
                <a:ea typeface="+mn-ea"/>
                <a:cs typeface="Segoe UI" panose="020B0502040204020203" pitchFamily="34" charset="0"/>
              </a:rPr>
              <a:t>1984</a:t>
            </a:r>
          </a:p>
        </p:txBody>
      </p:sp>
      <p:sp>
        <p:nvSpPr>
          <p:cNvPr id="13" name="TextBox 12">
            <a:extLst>
              <a:ext uri="{FF2B5EF4-FFF2-40B4-BE49-F238E27FC236}">
                <a16:creationId xmlns:a16="http://schemas.microsoft.com/office/drawing/2014/main" id="{5652B9D7-2B1D-40ED-83C2-9B59B167C256}"/>
              </a:ext>
            </a:extLst>
          </p:cNvPr>
          <p:cNvSpPr txBox="1"/>
          <p:nvPr/>
        </p:nvSpPr>
        <p:spPr>
          <a:xfrm>
            <a:off x="5740143" y="1784124"/>
            <a:ext cx="601447"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4610F"/>
                </a:solidFill>
                <a:effectLst/>
                <a:uLnTx/>
                <a:uFillTx/>
                <a:latin typeface="Segoe UI" panose="020B0502040204020203" pitchFamily="34" charset="0"/>
                <a:ea typeface="+mn-ea"/>
                <a:cs typeface="Segoe UI" panose="020B0502040204020203" pitchFamily="34" charset="0"/>
              </a:rPr>
              <a:t>1995</a:t>
            </a:r>
          </a:p>
        </p:txBody>
      </p:sp>
      <p:sp>
        <p:nvSpPr>
          <p:cNvPr id="14" name="TextBox 13">
            <a:extLst>
              <a:ext uri="{FF2B5EF4-FFF2-40B4-BE49-F238E27FC236}">
                <a16:creationId xmlns:a16="http://schemas.microsoft.com/office/drawing/2014/main" id="{07EF448E-449F-4FDE-9C48-8749C6836590}"/>
              </a:ext>
            </a:extLst>
          </p:cNvPr>
          <p:cNvSpPr txBox="1"/>
          <p:nvPr/>
        </p:nvSpPr>
        <p:spPr>
          <a:xfrm>
            <a:off x="7080023" y="1779526"/>
            <a:ext cx="1452642"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4610F"/>
                </a:solidFill>
                <a:effectLst/>
                <a:uLnTx/>
                <a:uFillTx/>
                <a:latin typeface="Segoe UI" panose="020B0502040204020203" pitchFamily="34" charset="0"/>
                <a:ea typeface="+mn-ea"/>
                <a:cs typeface="Segoe UI" panose="020B0502040204020203" pitchFamily="34" charset="0"/>
              </a:rPr>
              <a:t>2007 “Cu BLM”</a:t>
            </a:r>
          </a:p>
        </p:txBody>
      </p:sp>
      <p:sp>
        <p:nvSpPr>
          <p:cNvPr id="15" name="TextBox 14">
            <a:extLst>
              <a:ext uri="{FF2B5EF4-FFF2-40B4-BE49-F238E27FC236}">
                <a16:creationId xmlns:a16="http://schemas.microsoft.com/office/drawing/2014/main" id="{3524A93A-E3AE-42CE-8FA4-ED521C25B8DD}"/>
              </a:ext>
            </a:extLst>
          </p:cNvPr>
          <p:cNvSpPr txBox="1"/>
          <p:nvPr/>
        </p:nvSpPr>
        <p:spPr>
          <a:xfrm>
            <a:off x="264990" y="1295161"/>
            <a:ext cx="781220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charset="0"/>
                <a:ea typeface="+mn-ea"/>
                <a:cs typeface="Arial" charset="0"/>
              </a:rPr>
              <a:t>History of U.S. EPA National Recommended Aquatic Life Criteria for Copper</a:t>
            </a:r>
          </a:p>
        </p:txBody>
      </p:sp>
      <p:sp>
        <p:nvSpPr>
          <p:cNvPr id="16" name="Arrow: Right 15">
            <a:extLst>
              <a:ext uri="{FF2B5EF4-FFF2-40B4-BE49-F238E27FC236}">
                <a16:creationId xmlns:a16="http://schemas.microsoft.com/office/drawing/2014/main" id="{F0DFAEE5-5D56-485F-A79D-E445FF2724E9}"/>
              </a:ext>
            </a:extLst>
          </p:cNvPr>
          <p:cNvSpPr/>
          <p:nvPr/>
        </p:nvSpPr>
        <p:spPr>
          <a:xfrm>
            <a:off x="328329" y="5257270"/>
            <a:ext cx="8380939" cy="681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Updates based on best available science</a:t>
            </a:r>
          </a:p>
        </p:txBody>
      </p:sp>
      <p:sp>
        <p:nvSpPr>
          <p:cNvPr id="17" name="TextBox 16">
            <a:extLst>
              <a:ext uri="{FF2B5EF4-FFF2-40B4-BE49-F238E27FC236}">
                <a16:creationId xmlns:a16="http://schemas.microsoft.com/office/drawing/2014/main" id="{D8B9ED9A-633E-4316-AC7C-9B8641FC4362}"/>
              </a:ext>
            </a:extLst>
          </p:cNvPr>
          <p:cNvSpPr txBox="1"/>
          <p:nvPr/>
        </p:nvSpPr>
        <p:spPr>
          <a:xfrm>
            <a:off x="5495770" y="3671574"/>
            <a:ext cx="1192186"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A666E"/>
                </a:solidFill>
                <a:effectLst/>
                <a:uLnTx/>
                <a:uFillTx/>
                <a:latin typeface="Tahoma" charset="0"/>
                <a:ea typeface="+mn-ea"/>
                <a:cs typeface="Arial" charset="0"/>
              </a:rPr>
              <a:t>Current NM Cu</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A666E"/>
                </a:solidFill>
                <a:effectLst/>
                <a:uLnTx/>
                <a:uFillTx/>
                <a:latin typeface="Tahoma" charset="0"/>
                <a:ea typeface="+mn-ea"/>
                <a:cs typeface="Arial" charset="0"/>
              </a:rPr>
              <a:t>AWQC</a:t>
            </a:r>
          </a:p>
        </p:txBody>
      </p:sp>
      <p:sp>
        <p:nvSpPr>
          <p:cNvPr id="18" name="TextBox 17">
            <a:extLst>
              <a:ext uri="{FF2B5EF4-FFF2-40B4-BE49-F238E27FC236}">
                <a16:creationId xmlns:a16="http://schemas.microsoft.com/office/drawing/2014/main" id="{CB38D48F-D438-42BA-9A86-6902A5812A40}"/>
              </a:ext>
            </a:extLst>
          </p:cNvPr>
          <p:cNvSpPr txBox="1"/>
          <p:nvPr/>
        </p:nvSpPr>
        <p:spPr>
          <a:xfrm>
            <a:off x="7117701" y="3542190"/>
            <a:ext cx="1591567"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A666E"/>
                </a:solidFill>
                <a:effectLst/>
                <a:uLnTx/>
                <a:uFillTx/>
                <a:latin typeface="Tahoma" charset="0"/>
                <a:ea typeface="+mn-ea"/>
                <a:cs typeface="Arial" charset="0"/>
              </a:rPr>
              <a:t>Current EPA recommended Cu AWQC</a:t>
            </a:r>
          </a:p>
        </p:txBody>
      </p:sp>
      <p:sp>
        <p:nvSpPr>
          <p:cNvPr id="19" name="Right Brace 18">
            <a:extLst>
              <a:ext uri="{FF2B5EF4-FFF2-40B4-BE49-F238E27FC236}">
                <a16:creationId xmlns:a16="http://schemas.microsoft.com/office/drawing/2014/main" id="{CC68573F-E3AB-4643-8CBF-4241F52CD252}"/>
              </a:ext>
            </a:extLst>
          </p:cNvPr>
          <p:cNvSpPr/>
          <p:nvPr/>
        </p:nvSpPr>
        <p:spPr>
          <a:xfrm rot="5400000">
            <a:off x="7752573" y="3613206"/>
            <a:ext cx="218661" cy="16286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C3735115-3AA9-44B4-9400-3C09EEC54D2D}"/>
              </a:ext>
            </a:extLst>
          </p:cNvPr>
          <p:cNvSpPr txBox="1"/>
          <p:nvPr/>
        </p:nvSpPr>
        <p:spPr>
          <a:xfrm>
            <a:off x="7028558" y="4580549"/>
            <a:ext cx="1680710" cy="4770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50" b="0" i="0" u="none" strike="noStrike" kern="1200" cap="none" spc="0" normalizeH="0" baseline="0" noProof="0" dirty="0">
                <a:ln>
                  <a:noFill/>
                </a:ln>
                <a:solidFill>
                  <a:srgbClr val="002499"/>
                </a:solidFill>
                <a:effectLst/>
                <a:uLnTx/>
                <a:uFillTx/>
                <a:latin typeface="Arial" panose="020B0604020202020204" pitchFamily="34" charset="0"/>
                <a:ea typeface="+mn-ea"/>
                <a:cs typeface="Arial" panose="020B0604020202020204" pitchFamily="34" charset="0"/>
              </a:rPr>
              <a:t>Basis of SSWQC proposal</a:t>
            </a:r>
          </a:p>
        </p:txBody>
      </p:sp>
      <p:sp>
        <p:nvSpPr>
          <p:cNvPr id="22" name="Right Brace 21">
            <a:extLst>
              <a:ext uri="{FF2B5EF4-FFF2-40B4-BE49-F238E27FC236}">
                <a16:creationId xmlns:a16="http://schemas.microsoft.com/office/drawing/2014/main" id="{A2055242-DB2E-4BFF-B87A-05E2C5D4C617}"/>
              </a:ext>
            </a:extLst>
          </p:cNvPr>
          <p:cNvSpPr/>
          <p:nvPr/>
        </p:nvSpPr>
        <p:spPr>
          <a:xfrm rot="5400000">
            <a:off x="3553870" y="1225092"/>
            <a:ext cx="218664" cy="64048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44BF6CFC-84D7-41ED-9BCC-F6B4DCB36777}"/>
              </a:ext>
            </a:extLst>
          </p:cNvPr>
          <p:cNvSpPr txBox="1"/>
          <p:nvPr/>
        </p:nvSpPr>
        <p:spPr>
          <a:xfrm>
            <a:off x="2558231" y="4580549"/>
            <a:ext cx="2217694" cy="28469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50" b="0" i="0" u="none" strike="noStrike" kern="1200" cap="none" spc="0" normalizeH="0" baseline="0" noProof="0" dirty="0">
                <a:ln>
                  <a:noFill/>
                </a:ln>
                <a:solidFill>
                  <a:srgbClr val="002499"/>
                </a:solidFill>
                <a:effectLst/>
                <a:uLnTx/>
                <a:uFillTx/>
                <a:latin typeface="Arial" panose="020B0604020202020204" pitchFamily="34" charset="0"/>
                <a:ea typeface="+mn-ea"/>
                <a:cs typeface="Arial" panose="020B0604020202020204" pitchFamily="34" charset="0"/>
              </a:rPr>
              <a:t>Hardness-Based Criteria</a:t>
            </a:r>
          </a:p>
        </p:txBody>
      </p:sp>
    </p:spTree>
    <p:extLst>
      <p:ext uri="{BB962C8B-B14F-4D97-AF65-F5344CB8AC3E}">
        <p14:creationId xmlns:p14="http://schemas.microsoft.com/office/powerpoint/2010/main" val="1756611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4D8F-6B5D-40D7-9A8E-37F55E119C4A}"/>
              </a:ext>
            </a:extLst>
          </p:cNvPr>
          <p:cNvSpPr>
            <a:spLocks noGrp="1"/>
          </p:cNvSpPr>
          <p:nvPr>
            <p:ph type="title"/>
          </p:nvPr>
        </p:nvSpPr>
        <p:spPr>
          <a:xfrm>
            <a:off x="4143375" y="122238"/>
            <a:ext cx="4649788" cy="746125"/>
          </a:xfrm>
        </p:spPr>
        <p:txBody>
          <a:bodyPr/>
          <a:lstStyle/>
          <a:p>
            <a:r>
              <a:rPr lang="en-US" dirty="0"/>
              <a:t>BLM Basics</a:t>
            </a:r>
          </a:p>
        </p:txBody>
      </p:sp>
      <p:sp>
        <p:nvSpPr>
          <p:cNvPr id="16" name="Title 1">
            <a:extLst>
              <a:ext uri="{FF2B5EF4-FFF2-40B4-BE49-F238E27FC236}">
                <a16:creationId xmlns:a16="http://schemas.microsoft.com/office/drawing/2014/main" id="{AE0ED056-7D9C-4463-93CC-E3C53647F949}"/>
              </a:ext>
            </a:extLst>
          </p:cNvPr>
          <p:cNvSpPr txBox="1">
            <a:spLocks/>
          </p:cNvSpPr>
          <p:nvPr/>
        </p:nvSpPr>
        <p:spPr>
          <a:xfrm>
            <a:off x="589063" y="1708313"/>
            <a:ext cx="7886700" cy="145237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marR="0" lvl="0" indent="-3429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rgbClr val="439DAD"/>
              </a:solidFill>
              <a:effectLst/>
              <a:uLnTx/>
              <a:uFillTx/>
              <a:latin typeface="Calibri"/>
              <a:ea typeface="+mj-ea"/>
              <a:cs typeface="+mj-cs"/>
            </a:endParaRPr>
          </a:p>
        </p:txBody>
      </p:sp>
      <p:sp>
        <p:nvSpPr>
          <p:cNvPr id="8" name="Content Placeholder 2">
            <a:extLst>
              <a:ext uri="{FF2B5EF4-FFF2-40B4-BE49-F238E27FC236}">
                <a16:creationId xmlns:a16="http://schemas.microsoft.com/office/drawing/2014/main" id="{1829F2E0-8DC2-4936-869A-2000654BDB12}"/>
              </a:ext>
            </a:extLst>
          </p:cNvPr>
          <p:cNvSpPr>
            <a:spLocks noGrp="1"/>
          </p:cNvSpPr>
          <p:nvPr>
            <p:ph idx="1"/>
          </p:nvPr>
        </p:nvSpPr>
        <p:spPr>
          <a:xfrm>
            <a:off x="457200" y="1089158"/>
            <a:ext cx="8229600" cy="4626203"/>
          </a:xfrm>
        </p:spPr>
        <p:txBody>
          <a:bodyPr/>
          <a:lstStyle/>
          <a:p>
            <a:r>
              <a:rPr lang="en-US" dirty="0">
                <a:solidFill>
                  <a:schemeClr val="tx1"/>
                </a:solidFill>
              </a:rPr>
              <a:t>A software tool used in aquatic toxicology that examines the bioavailability of metals in the aquatic environment and the affinity of these metals to accumulate in aquatic organisms</a:t>
            </a:r>
            <a:endParaRPr lang="en-US" strike="sngStrike" dirty="0">
              <a:solidFill>
                <a:schemeClr val="tx1"/>
              </a:solidFill>
            </a:endParaRPr>
          </a:p>
          <a:p>
            <a:r>
              <a:rPr lang="en-US" dirty="0">
                <a:solidFill>
                  <a:schemeClr val="tx1"/>
                </a:solidFill>
              </a:rPr>
              <a:t>Best available science </a:t>
            </a:r>
          </a:p>
          <a:p>
            <a:r>
              <a:rPr lang="en-US" dirty="0">
                <a:solidFill>
                  <a:schemeClr val="tx1"/>
                </a:solidFill>
              </a:rPr>
              <a:t>Basis for national recommended criteria</a:t>
            </a:r>
          </a:p>
        </p:txBody>
      </p:sp>
      <p:pic>
        <p:nvPicPr>
          <p:cNvPr id="4" name="Picture 3">
            <a:extLst>
              <a:ext uri="{FF2B5EF4-FFF2-40B4-BE49-F238E27FC236}">
                <a16:creationId xmlns:a16="http://schemas.microsoft.com/office/drawing/2014/main" id="{6AD329D6-D9E3-4C5E-A921-428C5330FC98}"/>
              </a:ext>
            </a:extLst>
          </p:cNvPr>
          <p:cNvPicPr>
            <a:picLocks noChangeAspect="1"/>
          </p:cNvPicPr>
          <p:nvPr/>
        </p:nvPicPr>
        <p:blipFill>
          <a:blip r:embed="rId3"/>
          <a:stretch>
            <a:fillRect/>
          </a:stretch>
        </p:blipFill>
        <p:spPr>
          <a:xfrm>
            <a:off x="378026" y="2901086"/>
            <a:ext cx="5985933" cy="3035070"/>
          </a:xfrm>
          <a:prstGeom prst="rect">
            <a:avLst/>
          </a:prstGeom>
        </p:spPr>
      </p:pic>
      <p:sp>
        <p:nvSpPr>
          <p:cNvPr id="10" name="TextBox 9">
            <a:extLst>
              <a:ext uri="{FF2B5EF4-FFF2-40B4-BE49-F238E27FC236}">
                <a16:creationId xmlns:a16="http://schemas.microsoft.com/office/drawing/2014/main" id="{C5F9B2D6-DC9F-442E-9560-DFF0BA331D8C}"/>
              </a:ext>
            </a:extLst>
          </p:cNvPr>
          <p:cNvSpPr txBox="1"/>
          <p:nvPr/>
        </p:nvSpPr>
        <p:spPr>
          <a:xfrm>
            <a:off x="6801842" y="3549249"/>
            <a:ext cx="2058924"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charset="0"/>
              </a:rPr>
              <a:t>Green indicates only parameters used in hardness-based AWQC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charset="0"/>
              </a:rPr>
              <a:t>Blue indicates additional parameters used in BLM-based AWQC</a:t>
            </a:r>
          </a:p>
        </p:txBody>
      </p:sp>
    </p:spTree>
    <p:extLst>
      <p:ext uri="{BB962C8B-B14F-4D97-AF65-F5344CB8AC3E}">
        <p14:creationId xmlns:p14="http://schemas.microsoft.com/office/powerpoint/2010/main" val="3259235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5B808-C293-7D40-8E26-EB1C2BF6AAE9}"/>
              </a:ext>
            </a:extLst>
          </p:cNvPr>
          <p:cNvSpPr>
            <a:spLocks noGrp="1"/>
          </p:cNvSpPr>
          <p:nvPr>
            <p:ph idx="1"/>
          </p:nvPr>
        </p:nvSpPr>
        <p:spPr>
          <a:xfrm>
            <a:off x="457200" y="1917009"/>
            <a:ext cx="8229600" cy="4428545"/>
          </a:xfrm>
        </p:spPr>
        <p:txBody>
          <a:bodyPr/>
          <a:lstStyle/>
          <a:p>
            <a:pPr>
              <a:spcBef>
                <a:spcPts val="0"/>
              </a:spcBef>
              <a:spcAft>
                <a:spcPts val="0"/>
              </a:spcAft>
            </a:pPr>
            <a:r>
              <a:rPr lang="en-US" b="1" u="sng" dirty="0">
                <a:solidFill>
                  <a:schemeClr val="tx1"/>
                </a:solidFill>
              </a:rPr>
              <a:t>Current NM Cu Water Quality Criteria (WQC):</a:t>
            </a:r>
            <a:r>
              <a:rPr lang="en-US" b="1" dirty="0">
                <a:solidFill>
                  <a:schemeClr val="tx1"/>
                </a:solidFill>
              </a:rPr>
              <a:t> </a:t>
            </a:r>
          </a:p>
          <a:p>
            <a:pPr lvl="1">
              <a:spcBef>
                <a:spcPts val="0"/>
              </a:spcBef>
              <a:spcAft>
                <a:spcPts val="0"/>
              </a:spcAft>
            </a:pPr>
            <a:r>
              <a:rPr lang="en-US" sz="1600" dirty="0">
                <a:solidFill>
                  <a:schemeClr val="tx1"/>
                </a:solidFill>
              </a:rPr>
              <a:t>Based on EPA (1996) hardness equation</a:t>
            </a:r>
          </a:p>
          <a:p>
            <a:pPr>
              <a:spcBef>
                <a:spcPts val="0"/>
              </a:spcBef>
              <a:spcAft>
                <a:spcPts val="0"/>
              </a:spcAft>
            </a:pPr>
            <a:endParaRPr lang="en-US" b="1" u="sng" dirty="0">
              <a:solidFill>
                <a:schemeClr val="tx1"/>
              </a:solidFill>
            </a:endParaRPr>
          </a:p>
          <a:p>
            <a:pPr>
              <a:spcBef>
                <a:spcPts val="0"/>
              </a:spcBef>
              <a:spcAft>
                <a:spcPts val="0"/>
              </a:spcAft>
            </a:pPr>
            <a:r>
              <a:rPr lang="en-US" b="1" u="sng" dirty="0">
                <a:solidFill>
                  <a:schemeClr val="tx1"/>
                </a:solidFill>
              </a:rPr>
              <a:t>Current EPA (§304a) Cu WQC:</a:t>
            </a:r>
            <a:r>
              <a:rPr lang="en-US" b="1" dirty="0">
                <a:solidFill>
                  <a:schemeClr val="tx1"/>
                </a:solidFill>
              </a:rPr>
              <a:t> </a:t>
            </a:r>
          </a:p>
          <a:p>
            <a:pPr lvl="1">
              <a:spcBef>
                <a:spcPts val="0"/>
              </a:spcBef>
              <a:spcAft>
                <a:spcPts val="0"/>
              </a:spcAft>
            </a:pPr>
            <a:r>
              <a:rPr lang="en-US" sz="1600" dirty="0">
                <a:solidFill>
                  <a:schemeClr val="tx1"/>
                </a:solidFill>
              </a:rPr>
              <a:t>Based on EPA (2007) biotic ligand model (BLM) </a:t>
            </a:r>
          </a:p>
          <a:p>
            <a:pPr>
              <a:spcBef>
                <a:spcPts val="0"/>
              </a:spcBef>
              <a:spcAft>
                <a:spcPts val="0"/>
              </a:spcAft>
            </a:pPr>
            <a:endParaRPr lang="en-US" b="1" u="sng" dirty="0">
              <a:solidFill>
                <a:schemeClr val="tx1"/>
              </a:solidFill>
            </a:endParaRPr>
          </a:p>
          <a:p>
            <a:pPr>
              <a:spcBef>
                <a:spcPts val="0"/>
              </a:spcBef>
              <a:spcAft>
                <a:spcPts val="0"/>
              </a:spcAft>
            </a:pPr>
            <a:r>
              <a:rPr lang="en-US" b="1" u="sng" dirty="0">
                <a:solidFill>
                  <a:schemeClr val="tx1"/>
                </a:solidFill>
              </a:rPr>
              <a:t>Approach for Cu SSWQC for the Pajarito Plateau</a:t>
            </a:r>
            <a:r>
              <a:rPr lang="en-US" dirty="0">
                <a:solidFill>
                  <a:schemeClr val="tx1"/>
                </a:solidFill>
              </a:rPr>
              <a:t>: </a:t>
            </a:r>
          </a:p>
          <a:p>
            <a:pPr lvl="1">
              <a:spcBef>
                <a:spcPts val="0"/>
              </a:spcBef>
              <a:spcAft>
                <a:spcPts val="0"/>
              </a:spcAft>
            </a:pPr>
            <a:r>
              <a:rPr lang="en-US" sz="1600" dirty="0">
                <a:solidFill>
                  <a:schemeClr val="tx1"/>
                </a:solidFill>
              </a:rPr>
              <a:t>Build an equation (like the hardness equation) with other water chemistry parameters as needed to accurately generate</a:t>
            </a:r>
            <a:r>
              <a:rPr lang="en-US" sz="1600" dirty="0">
                <a:solidFill>
                  <a:srgbClr val="FF0000"/>
                </a:solidFill>
              </a:rPr>
              <a:t> </a:t>
            </a:r>
            <a:r>
              <a:rPr lang="en-US" sz="1600" dirty="0">
                <a:solidFill>
                  <a:schemeClr val="tx1"/>
                </a:solidFill>
              </a:rPr>
              <a:t>BLM-based criteria</a:t>
            </a:r>
            <a:endParaRPr lang="en-US" sz="1600" strike="sngStrike" dirty="0">
              <a:solidFill>
                <a:schemeClr val="tx1"/>
              </a:solidFill>
              <a:highlight>
                <a:srgbClr val="FFFF00"/>
              </a:highlight>
            </a:endParaRPr>
          </a:p>
          <a:p>
            <a:pPr lvl="2">
              <a:spcBef>
                <a:spcPts val="0"/>
              </a:spcBef>
              <a:spcAft>
                <a:spcPts val="1200"/>
              </a:spcAft>
            </a:pPr>
            <a:r>
              <a:rPr lang="en-US" sz="1600" dirty="0">
                <a:solidFill>
                  <a:schemeClr val="tx1"/>
                </a:solidFill>
              </a:rPr>
              <a:t>Called a Multiple Linear Regression (MLR) equation</a:t>
            </a:r>
          </a:p>
        </p:txBody>
      </p:sp>
      <p:sp>
        <p:nvSpPr>
          <p:cNvPr id="7" name="Title 1">
            <a:extLst>
              <a:ext uri="{FF2B5EF4-FFF2-40B4-BE49-F238E27FC236}">
                <a16:creationId xmlns:a16="http://schemas.microsoft.com/office/drawing/2014/main" id="{343EC855-4AB3-493A-A4C4-2E1ABBFF0514}"/>
              </a:ext>
            </a:extLst>
          </p:cNvPr>
          <p:cNvSpPr>
            <a:spLocks noGrp="1"/>
          </p:cNvSpPr>
          <p:nvPr>
            <p:ph type="title"/>
          </p:nvPr>
        </p:nvSpPr>
        <p:spPr>
          <a:xfrm>
            <a:off x="4143375" y="121920"/>
            <a:ext cx="4650105" cy="746760"/>
          </a:xfrm>
        </p:spPr>
        <p:txBody>
          <a:bodyPr vert="horz" wrap="square" lIns="68580" tIns="34290" rIns="68580" bIns="34290" numCol="1" rtlCol="0" anchor="ctr" anchorCtr="0" compatLnSpc="1">
            <a:prstTxWarp prst="textNoShape">
              <a:avLst/>
            </a:prstTxWarp>
            <a:normAutofit fontScale="90000"/>
          </a:bodyPr>
          <a:lstStyle/>
          <a:p>
            <a:r>
              <a:rPr lang="en-US" dirty="0"/>
              <a:t>Overview of Proposed Cu Site-Specific Water Quality Criteria (SSWQC)</a:t>
            </a:r>
          </a:p>
        </p:txBody>
      </p:sp>
    </p:spTree>
    <p:extLst>
      <p:ext uri="{BB962C8B-B14F-4D97-AF65-F5344CB8AC3E}">
        <p14:creationId xmlns:p14="http://schemas.microsoft.com/office/powerpoint/2010/main" val="359547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189005A-1C81-45EE-8120-AC0D5ABAC3EF}"/>
              </a:ext>
            </a:extLst>
          </p:cNvPr>
          <p:cNvSpPr>
            <a:spLocks noGrp="1"/>
          </p:cNvSpPr>
          <p:nvPr>
            <p:ph type="title"/>
          </p:nvPr>
        </p:nvSpPr>
        <p:spPr/>
        <p:txBody>
          <a:bodyPr vert="horz" wrap="square" lIns="68580" tIns="34290" rIns="68580" bIns="34290" numCol="1" rtlCol="0" anchor="ctr" anchorCtr="0" compatLnSpc="1">
            <a:prstTxWarp prst="textNoShape">
              <a:avLst/>
            </a:prstTxWarp>
            <a:normAutofit fontScale="90000"/>
          </a:bodyPr>
          <a:lstStyle/>
          <a:p>
            <a:r>
              <a:rPr lang="en-US" dirty="0"/>
              <a:t>Proposed Cu SSWQC Compared to Current NM Cu WQC</a:t>
            </a:r>
          </a:p>
        </p:txBody>
      </p:sp>
      <p:sp>
        <p:nvSpPr>
          <p:cNvPr id="8" name="TextBox 7">
            <a:extLst>
              <a:ext uri="{FF2B5EF4-FFF2-40B4-BE49-F238E27FC236}">
                <a16:creationId xmlns:a16="http://schemas.microsoft.com/office/drawing/2014/main" id="{659DEBD9-4061-4A53-98BC-72D7E6CCD154}"/>
              </a:ext>
            </a:extLst>
          </p:cNvPr>
          <p:cNvSpPr txBox="1"/>
          <p:nvPr/>
        </p:nvSpPr>
        <p:spPr>
          <a:xfrm>
            <a:off x="2170606" y="3490886"/>
            <a:ext cx="5241674"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 WQC =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 [Intercept + f(</a:t>
            </a:r>
            <a:r>
              <a:rPr kumimoji="0" lang="en-US" sz="1400" b="0"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pH</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f(</a:t>
            </a:r>
            <a:r>
              <a:rPr kumimoji="0" lang="en-US" sz="1400" b="0"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DOC</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f(</a:t>
            </a:r>
            <a:r>
              <a:rPr kumimoji="0" lang="en-US" sz="1400" b="0"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hardness</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700119C7-C604-43AD-80DD-688F3B0635B6}"/>
              </a:ext>
            </a:extLst>
          </p:cNvPr>
          <p:cNvSpPr txBox="1"/>
          <p:nvPr/>
        </p:nvSpPr>
        <p:spPr>
          <a:xfrm>
            <a:off x="135367" y="2721250"/>
            <a:ext cx="2142985" cy="3231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Current NM Cu WQC</a:t>
            </a:r>
          </a:p>
        </p:txBody>
      </p:sp>
      <p:sp>
        <p:nvSpPr>
          <p:cNvPr id="10" name="TextBox 9">
            <a:extLst>
              <a:ext uri="{FF2B5EF4-FFF2-40B4-BE49-F238E27FC236}">
                <a16:creationId xmlns:a16="http://schemas.microsoft.com/office/drawing/2014/main" id="{963367D1-357D-419F-8787-C092D3C2E56B}"/>
              </a:ext>
            </a:extLst>
          </p:cNvPr>
          <p:cNvSpPr txBox="1"/>
          <p:nvPr/>
        </p:nvSpPr>
        <p:spPr>
          <a:xfrm>
            <a:off x="2714100" y="2690604"/>
            <a:ext cx="3615135"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 WQC =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 [Intercept + f(</a:t>
            </a:r>
            <a:r>
              <a:rPr kumimoji="0" lang="en-US" sz="1400" b="0"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hardness</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36FFED17-A605-4233-B2CA-646F7CEAD305}"/>
              </a:ext>
            </a:extLst>
          </p:cNvPr>
          <p:cNvSpPr txBox="1"/>
          <p:nvPr/>
        </p:nvSpPr>
        <p:spPr>
          <a:xfrm>
            <a:off x="3419401" y="2036648"/>
            <a:ext cx="223651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 WQC Equation </a:t>
            </a:r>
          </a:p>
        </p:txBody>
      </p:sp>
      <p:cxnSp>
        <p:nvCxnSpPr>
          <p:cNvPr id="14" name="Straight Connector 13">
            <a:extLst>
              <a:ext uri="{FF2B5EF4-FFF2-40B4-BE49-F238E27FC236}">
                <a16:creationId xmlns:a16="http://schemas.microsoft.com/office/drawing/2014/main" id="{6E723835-228E-43C1-B311-128FAB0A9CEB}"/>
              </a:ext>
            </a:extLst>
          </p:cNvPr>
          <p:cNvCxnSpPr>
            <a:cxnSpLocks/>
          </p:cNvCxnSpPr>
          <p:nvPr/>
        </p:nvCxnSpPr>
        <p:spPr>
          <a:xfrm>
            <a:off x="2149583" y="2036648"/>
            <a:ext cx="0" cy="1977599"/>
          </a:xfrm>
          <a:prstGeom prst="line">
            <a:avLst/>
          </a:prstGeom>
          <a:ln>
            <a:solidFill>
              <a:srgbClr val="006634"/>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5416079-FD08-42A7-AB9A-450A1E9DFBE4}"/>
              </a:ext>
            </a:extLst>
          </p:cNvPr>
          <p:cNvSpPr txBox="1"/>
          <p:nvPr/>
        </p:nvSpPr>
        <p:spPr>
          <a:xfrm>
            <a:off x="122768" y="3374914"/>
            <a:ext cx="2025067" cy="553998"/>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Proposed SSWQC for Pajarito Plateau</a:t>
            </a:r>
          </a:p>
        </p:txBody>
      </p:sp>
      <p:cxnSp>
        <p:nvCxnSpPr>
          <p:cNvPr id="17" name="Straight Connector 16">
            <a:extLst>
              <a:ext uri="{FF2B5EF4-FFF2-40B4-BE49-F238E27FC236}">
                <a16:creationId xmlns:a16="http://schemas.microsoft.com/office/drawing/2014/main" id="{3C1AD23D-46B2-4178-B475-01DF0E15B954}"/>
              </a:ext>
            </a:extLst>
          </p:cNvPr>
          <p:cNvCxnSpPr>
            <a:cxnSpLocks/>
          </p:cNvCxnSpPr>
          <p:nvPr/>
        </p:nvCxnSpPr>
        <p:spPr>
          <a:xfrm>
            <a:off x="6855900" y="1931719"/>
            <a:ext cx="0" cy="1996804"/>
          </a:xfrm>
          <a:prstGeom prst="line">
            <a:avLst/>
          </a:prstGeom>
          <a:ln>
            <a:solidFill>
              <a:srgbClr val="00663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B127ECB-9391-44CE-BDA5-006A77786D7D}"/>
              </a:ext>
            </a:extLst>
          </p:cNvPr>
          <p:cNvSpPr txBox="1"/>
          <p:nvPr/>
        </p:nvSpPr>
        <p:spPr>
          <a:xfrm>
            <a:off x="6982873" y="2036648"/>
            <a:ext cx="181325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EPA Reference</a:t>
            </a:r>
          </a:p>
        </p:txBody>
      </p:sp>
      <p:sp>
        <p:nvSpPr>
          <p:cNvPr id="19" name="TextBox 18">
            <a:extLst>
              <a:ext uri="{FF2B5EF4-FFF2-40B4-BE49-F238E27FC236}">
                <a16:creationId xmlns:a16="http://schemas.microsoft.com/office/drawing/2014/main" id="{F9EBB613-73AE-41DC-9A87-67511470423F}"/>
              </a:ext>
            </a:extLst>
          </p:cNvPr>
          <p:cNvSpPr txBox="1"/>
          <p:nvPr/>
        </p:nvSpPr>
        <p:spPr>
          <a:xfrm>
            <a:off x="7240942" y="2629049"/>
            <a:ext cx="1278237" cy="3231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EPA (1996)</a:t>
            </a:r>
          </a:p>
        </p:txBody>
      </p:sp>
      <p:sp>
        <p:nvSpPr>
          <p:cNvPr id="20" name="TextBox 19">
            <a:extLst>
              <a:ext uri="{FF2B5EF4-FFF2-40B4-BE49-F238E27FC236}">
                <a16:creationId xmlns:a16="http://schemas.microsoft.com/office/drawing/2014/main" id="{D9ED87A9-15F9-4F43-B592-091138B92E89}"/>
              </a:ext>
            </a:extLst>
          </p:cNvPr>
          <p:cNvSpPr txBox="1"/>
          <p:nvPr/>
        </p:nvSpPr>
        <p:spPr>
          <a:xfrm>
            <a:off x="7240246" y="3490886"/>
            <a:ext cx="1295531" cy="3231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EPA (2007)</a:t>
            </a:r>
          </a:p>
        </p:txBody>
      </p:sp>
    </p:spTree>
    <p:extLst>
      <p:ext uri="{BB962C8B-B14F-4D97-AF65-F5344CB8AC3E}">
        <p14:creationId xmlns:p14="http://schemas.microsoft.com/office/powerpoint/2010/main" val="129432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EDB167B-B9D1-4290-9F47-FFD4674CE04E}"/>
              </a:ext>
            </a:extLst>
          </p:cNvPr>
          <p:cNvSpPr>
            <a:spLocks noGrp="1"/>
          </p:cNvSpPr>
          <p:nvPr>
            <p:ph type="title"/>
          </p:nvPr>
        </p:nvSpPr>
        <p:spPr/>
        <p:txBody>
          <a:bodyPr vert="horz" wrap="square" lIns="68580" tIns="34290" rIns="68580" bIns="34290" numCol="1" rtlCol="0" anchor="ctr" anchorCtr="0" compatLnSpc="1">
            <a:prstTxWarp prst="textNoShape">
              <a:avLst/>
            </a:prstTxWarp>
            <a:normAutofit/>
          </a:bodyPr>
          <a:lstStyle/>
          <a:p>
            <a:r>
              <a:rPr lang="en-US" dirty="0"/>
              <a:t>Proposed Cu SSWQC</a:t>
            </a:r>
          </a:p>
        </p:txBody>
      </p:sp>
      <p:grpSp>
        <p:nvGrpSpPr>
          <p:cNvPr id="2" name="Group 1">
            <a:extLst>
              <a:ext uri="{FF2B5EF4-FFF2-40B4-BE49-F238E27FC236}">
                <a16:creationId xmlns:a16="http://schemas.microsoft.com/office/drawing/2014/main" id="{1A02DAB4-1D0E-416D-A351-253BD624ECA5}"/>
              </a:ext>
            </a:extLst>
          </p:cNvPr>
          <p:cNvGrpSpPr/>
          <p:nvPr/>
        </p:nvGrpSpPr>
        <p:grpSpPr>
          <a:xfrm>
            <a:off x="-86305" y="2326713"/>
            <a:ext cx="9230305" cy="1327774"/>
            <a:chOff x="-115073" y="1916723"/>
            <a:chExt cx="12091945" cy="1770367"/>
          </a:xfrm>
        </p:grpSpPr>
        <p:sp>
          <p:nvSpPr>
            <p:cNvPr id="12" name="TextBox 11">
              <a:extLst>
                <a:ext uri="{FF2B5EF4-FFF2-40B4-BE49-F238E27FC236}">
                  <a16:creationId xmlns:a16="http://schemas.microsoft.com/office/drawing/2014/main" id="{DF05CC43-53DE-4411-9657-016A10C9A3BC}"/>
                </a:ext>
              </a:extLst>
            </p:cNvPr>
            <p:cNvSpPr txBox="1"/>
            <p:nvPr/>
          </p:nvSpPr>
          <p:spPr>
            <a:xfrm>
              <a:off x="-115073" y="1916723"/>
              <a:ext cx="12091945" cy="461665"/>
            </a:xfrm>
            <a:prstGeom prst="rect">
              <a:avLst/>
            </a:prstGeom>
            <a:noFill/>
          </p:spPr>
          <p:txBody>
            <a:bodyPr wrap="square">
              <a:spAutoFit/>
            </a:bodyPr>
            <a:lstStyle/>
            <a:p>
              <a:pPr marL="342900" marR="0" lvl="0" indent="0" algn="l" defTabSz="914400" rtl="0" eaLnBrk="1" fontAlgn="base" latinLnBrk="0" hangingPunct="1">
                <a:lnSpc>
                  <a:spcPct val="100000"/>
                </a:lnSpc>
                <a:spcBef>
                  <a:spcPts val="450"/>
                </a:spcBef>
                <a:spcAft>
                  <a:spcPts val="0"/>
                </a:spcAft>
                <a:buClrTx/>
                <a:buSzTx/>
                <a:buFontTx/>
                <a:buNone/>
                <a:tabLst/>
                <a:defRPr/>
              </a:pPr>
              <a:r>
                <a:rPr kumimoji="0" lang="en-US" sz="1600" b="1" i="1"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SSWQC</a:t>
              </a:r>
              <a:r>
                <a:rPr kumimoji="0" lang="en-US" sz="1600" b="1" i="1" u="none" strike="noStrike" kern="1200" cap="none" spc="0" normalizeH="0" baseline="-25000" noProof="0" dirty="0" err="1">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acute</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 exp(-22.912 + 1.017*ln(DOC) + 0.045*ln(hardness) + 5.176*pH – 0.261*pH</a:t>
              </a:r>
              <a:r>
                <a:rPr kumimoji="0" lang="en-US" sz="1600" b="0" i="1" u="none" strike="noStrike" kern="1200" cap="none" spc="0" normalizeH="0" baseline="3000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3" name="TextBox 12">
              <a:extLst>
                <a:ext uri="{FF2B5EF4-FFF2-40B4-BE49-F238E27FC236}">
                  <a16:creationId xmlns:a16="http://schemas.microsoft.com/office/drawing/2014/main" id="{829A5F09-0F74-4936-A039-87D7414382F0}"/>
                </a:ext>
              </a:extLst>
            </p:cNvPr>
            <p:cNvSpPr txBox="1"/>
            <p:nvPr/>
          </p:nvSpPr>
          <p:spPr>
            <a:xfrm>
              <a:off x="-115073" y="2907389"/>
              <a:ext cx="11835736" cy="779701"/>
            </a:xfrm>
            <a:prstGeom prst="rect">
              <a:avLst/>
            </a:prstGeom>
            <a:noFill/>
          </p:spPr>
          <p:txBody>
            <a:bodyPr wrap="square">
              <a:spAutoFit/>
            </a:bodyPr>
            <a:lstStyle/>
            <a:p>
              <a:pPr marL="342900" marR="0" lvl="0" indent="0" algn="l" defTabSz="914400" rtl="0" eaLnBrk="1" fontAlgn="base" latinLnBrk="0" hangingPunct="1">
                <a:lnSpc>
                  <a:spcPct val="100000"/>
                </a:lnSpc>
                <a:spcBef>
                  <a:spcPts val="450"/>
                </a:spcBef>
                <a:spcAft>
                  <a:spcPts val="0"/>
                </a:spcAft>
                <a:buClrTx/>
                <a:buSzTx/>
                <a:buFontTx/>
                <a:buNone/>
                <a:tabLst/>
                <a:defRPr/>
              </a:pPr>
              <a:r>
                <a:rPr kumimoji="0" lang="en-US" sz="1600" b="1" i="1"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SSWQC</a:t>
              </a:r>
              <a:r>
                <a:rPr kumimoji="0" lang="en-US" sz="1600" b="1" i="1" u="none" strike="noStrike" kern="1200" cap="none" spc="0" normalizeH="0" baseline="-25000" noProof="0" dirty="0" err="1">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chronic</a:t>
              </a: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exp(-23.382 + 1.017*ln(DOC) + 0.045*ln(hardness) + 5.174*pH – 0.261*pH</a:t>
              </a:r>
              <a:r>
                <a:rPr kumimoji="0" lang="en-US" sz="1600" b="0" i="1" u="none" strike="noStrike" kern="1200" cap="none" spc="0" normalizeH="0" baseline="3000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cxnSp>
        <p:nvCxnSpPr>
          <p:cNvPr id="8" name="Straight Connector 7">
            <a:extLst>
              <a:ext uri="{FF2B5EF4-FFF2-40B4-BE49-F238E27FC236}">
                <a16:creationId xmlns:a16="http://schemas.microsoft.com/office/drawing/2014/main" id="{3A6E8F38-D213-4A5E-9B88-3AF04CB7146A}"/>
              </a:ext>
            </a:extLst>
          </p:cNvPr>
          <p:cNvCxnSpPr>
            <a:cxnSpLocks/>
          </p:cNvCxnSpPr>
          <p:nvPr/>
        </p:nvCxnSpPr>
        <p:spPr>
          <a:xfrm>
            <a:off x="333375" y="3838989"/>
            <a:ext cx="8229600" cy="0"/>
          </a:xfrm>
          <a:prstGeom prst="line">
            <a:avLst/>
          </a:prstGeom>
          <a:ln w="12700">
            <a:solidFill>
              <a:srgbClr val="00663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9FE47F8-F90E-43A0-90FA-DD44B15AE535}"/>
              </a:ext>
            </a:extLst>
          </p:cNvPr>
          <p:cNvSpPr txBox="1"/>
          <p:nvPr/>
        </p:nvSpPr>
        <p:spPr>
          <a:xfrm>
            <a:off x="262393" y="4085946"/>
            <a:ext cx="7875359" cy="600164"/>
          </a:xfrm>
          <a:prstGeom prst="rect">
            <a:avLst/>
          </a:prstGeom>
          <a:noFill/>
        </p:spPr>
        <p:txBody>
          <a:bodyPr wrap="square" rtlCol="0">
            <a:spAutoFit/>
          </a:bodyPr>
          <a:lstStyle/>
          <a:p>
            <a:pPr marL="214313" marR="0" lvl="0" indent="-214313" algn="l" defTabSz="914400" rtl="0" eaLnBrk="1" fontAlgn="base" latinLnBrk="0" hangingPunct="1">
              <a:lnSpc>
                <a:spcPct val="100000"/>
              </a:lnSpc>
              <a:spcBef>
                <a:spcPct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 well across ephemeral, intermittent, perennial streams</a:t>
            </a:r>
          </a:p>
          <a:p>
            <a:pPr marL="628650" marR="0" lvl="1" indent="-285750" algn="l" defTabSz="914400" rtl="0" eaLnBrk="1" fontAlgn="base" latinLnBrk="0" hangingPunct="1">
              <a:lnSpc>
                <a:spcPct val="100000"/>
              </a:lnSpc>
              <a:spcBef>
                <a:spcPct val="0"/>
              </a:spcBef>
              <a:spcAft>
                <a:spcPct val="0"/>
              </a:spcAft>
              <a:buClrTx/>
              <a:buSzPct val="50000"/>
              <a:buFont typeface="Wingdings" pitchFamily="2" charset="2"/>
              <a:buChar char="Ø"/>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Applicable to any waterbody on the Pajarito Plateau</a:t>
            </a:r>
          </a:p>
        </p:txBody>
      </p:sp>
      <p:cxnSp>
        <p:nvCxnSpPr>
          <p:cNvPr id="17" name="Straight Connector 16">
            <a:extLst>
              <a:ext uri="{FF2B5EF4-FFF2-40B4-BE49-F238E27FC236}">
                <a16:creationId xmlns:a16="http://schemas.microsoft.com/office/drawing/2014/main" id="{EAA5909D-3CB5-4B9F-B0D0-B3072C1BFFBC}"/>
              </a:ext>
            </a:extLst>
          </p:cNvPr>
          <p:cNvCxnSpPr>
            <a:cxnSpLocks/>
          </p:cNvCxnSpPr>
          <p:nvPr/>
        </p:nvCxnSpPr>
        <p:spPr>
          <a:xfrm>
            <a:off x="333375" y="1880601"/>
            <a:ext cx="8229600" cy="0"/>
          </a:xfrm>
          <a:prstGeom prst="line">
            <a:avLst/>
          </a:prstGeom>
          <a:ln w="12700">
            <a:solidFill>
              <a:srgbClr val="0066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53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BBBC8E-D395-684C-97C6-7488D287C033}"/>
              </a:ext>
            </a:extLst>
          </p:cNvPr>
          <p:cNvSpPr>
            <a:spLocks noGrp="1"/>
          </p:cNvSpPr>
          <p:nvPr>
            <p:ph sz="half" idx="2"/>
          </p:nvPr>
        </p:nvSpPr>
        <p:spPr>
          <a:xfrm>
            <a:off x="4912670" y="1825625"/>
            <a:ext cx="3880810" cy="3059313"/>
          </a:xfrm>
        </p:spPr>
        <p:txBody>
          <a:bodyPr>
            <a:normAutofit fontScale="85000" lnSpcReduction="20000"/>
          </a:bodyPr>
          <a:lstStyle/>
          <a:p>
            <a:pPr>
              <a:lnSpc>
                <a:spcPct val="120000"/>
              </a:lnSpc>
            </a:pPr>
            <a:r>
              <a:rPr lang="en-US" dirty="0">
                <a:solidFill>
                  <a:schemeClr val="tx1"/>
                </a:solidFill>
              </a:rPr>
              <a:t>175 exceedances of current hardness-based criteria</a:t>
            </a:r>
          </a:p>
          <a:p>
            <a:pPr>
              <a:lnSpc>
                <a:spcPct val="120000"/>
              </a:lnSpc>
            </a:pPr>
            <a:r>
              <a:rPr lang="en-US" dirty="0">
                <a:solidFill>
                  <a:schemeClr val="tx1"/>
                </a:solidFill>
              </a:rPr>
              <a:t>5 exceedances of proposed hardness, pH &amp; DOC-based criteria</a:t>
            </a:r>
          </a:p>
          <a:p>
            <a:pPr>
              <a:lnSpc>
                <a:spcPct val="120000"/>
              </a:lnSpc>
              <a:spcAft>
                <a:spcPts val="0"/>
              </a:spcAft>
            </a:pPr>
            <a:r>
              <a:rPr lang="en-US" dirty="0">
                <a:solidFill>
                  <a:schemeClr val="tx1"/>
                </a:solidFill>
              </a:rPr>
              <a:t>Every point in the shaded lower </a:t>
            </a:r>
            <a:br>
              <a:rPr lang="en-US" dirty="0">
                <a:solidFill>
                  <a:schemeClr val="tx1"/>
                </a:solidFill>
              </a:rPr>
            </a:br>
            <a:r>
              <a:rPr lang="en-US" dirty="0">
                <a:solidFill>
                  <a:schemeClr val="tx1"/>
                </a:solidFill>
              </a:rPr>
              <a:t>right-hand quadrant represents a false positive exceedance</a:t>
            </a:r>
          </a:p>
          <a:p>
            <a:pPr lvl="1">
              <a:lnSpc>
                <a:spcPct val="120000"/>
              </a:lnSpc>
              <a:spcAft>
                <a:spcPts val="0"/>
              </a:spcAft>
            </a:pPr>
            <a:r>
              <a:rPr lang="en-US" dirty="0">
                <a:solidFill>
                  <a:schemeClr val="tx1"/>
                </a:solidFill>
              </a:rPr>
              <a:t>170 false positives</a:t>
            </a:r>
          </a:p>
          <a:p>
            <a:pPr lvl="1">
              <a:lnSpc>
                <a:spcPct val="120000"/>
              </a:lnSpc>
              <a:spcAft>
                <a:spcPts val="0"/>
              </a:spcAft>
            </a:pPr>
            <a:r>
              <a:rPr lang="en-US" dirty="0">
                <a:solidFill>
                  <a:schemeClr val="tx1"/>
                </a:solidFill>
              </a:rPr>
              <a:t>5 true positives</a:t>
            </a:r>
          </a:p>
          <a:p>
            <a:pPr lvl="1">
              <a:lnSpc>
                <a:spcPct val="120000"/>
              </a:lnSpc>
            </a:pPr>
            <a:r>
              <a:rPr lang="en-US" dirty="0">
                <a:solidFill>
                  <a:schemeClr val="tx1"/>
                </a:solidFill>
              </a:rPr>
              <a:t>285 true negatives</a:t>
            </a:r>
          </a:p>
        </p:txBody>
      </p:sp>
      <p:sp>
        <p:nvSpPr>
          <p:cNvPr id="23" name="Title 1">
            <a:extLst>
              <a:ext uri="{FF2B5EF4-FFF2-40B4-BE49-F238E27FC236}">
                <a16:creationId xmlns:a16="http://schemas.microsoft.com/office/drawing/2014/main" id="{A493D2B7-B312-4D1A-858D-901C166F198E}"/>
              </a:ext>
            </a:extLst>
          </p:cNvPr>
          <p:cNvSpPr>
            <a:spLocks noGrp="1"/>
          </p:cNvSpPr>
          <p:nvPr>
            <p:ph type="title"/>
          </p:nvPr>
        </p:nvSpPr>
        <p:spPr>
          <a:xfrm>
            <a:off x="4143375" y="121920"/>
            <a:ext cx="4650105" cy="746760"/>
          </a:xfrm>
        </p:spPr>
        <p:txBody>
          <a:bodyPr vert="horz" wrap="square" lIns="68580" tIns="34290" rIns="68580" bIns="34290" numCol="1" rtlCol="0" anchor="ctr" anchorCtr="0" compatLnSpc="1">
            <a:prstTxWarp prst="textNoShape">
              <a:avLst/>
            </a:prstTxWarp>
            <a:normAutofit fontScale="90000"/>
          </a:bodyPr>
          <a:lstStyle/>
          <a:p>
            <a:r>
              <a:rPr lang="en-US" dirty="0"/>
              <a:t>Responsible Use of Public Dollars</a:t>
            </a:r>
          </a:p>
        </p:txBody>
      </p:sp>
      <p:grpSp>
        <p:nvGrpSpPr>
          <p:cNvPr id="33" name="Group 32">
            <a:extLst>
              <a:ext uri="{FF2B5EF4-FFF2-40B4-BE49-F238E27FC236}">
                <a16:creationId xmlns:a16="http://schemas.microsoft.com/office/drawing/2014/main" id="{4C576CD8-61B9-FA4A-A10D-3FD634F46053}"/>
              </a:ext>
            </a:extLst>
          </p:cNvPr>
          <p:cNvGrpSpPr/>
          <p:nvPr/>
        </p:nvGrpSpPr>
        <p:grpSpPr>
          <a:xfrm>
            <a:off x="177338" y="1714500"/>
            <a:ext cx="4735332" cy="3816770"/>
            <a:chOff x="304800" y="2019300"/>
            <a:chExt cx="4735332" cy="3816770"/>
          </a:xfrm>
        </p:grpSpPr>
        <p:pic>
          <p:nvPicPr>
            <p:cNvPr id="34" name="Picture 33">
              <a:extLst>
                <a:ext uri="{FF2B5EF4-FFF2-40B4-BE49-F238E27FC236}">
                  <a16:creationId xmlns:a16="http://schemas.microsoft.com/office/drawing/2014/main" id="{7D08C376-0D21-B341-BAB9-E144BF550F6B}"/>
                </a:ext>
              </a:extLst>
            </p:cNvPr>
            <p:cNvPicPr>
              <a:picLocks noChangeAspect="1"/>
            </p:cNvPicPr>
            <p:nvPr/>
          </p:nvPicPr>
          <p:blipFill rotWithShape="1">
            <a:blip r:embed="rId2"/>
            <a:srcRect l="51979"/>
            <a:stretch/>
          </p:blipFill>
          <p:spPr>
            <a:xfrm>
              <a:off x="304800" y="2019300"/>
              <a:ext cx="4637149" cy="3383531"/>
            </a:xfrm>
            <a:prstGeom prst="rect">
              <a:avLst/>
            </a:prstGeom>
          </p:spPr>
        </p:pic>
        <p:sp>
          <p:nvSpPr>
            <p:cNvPr id="35" name="TextBox 34">
              <a:extLst>
                <a:ext uri="{FF2B5EF4-FFF2-40B4-BE49-F238E27FC236}">
                  <a16:creationId xmlns:a16="http://schemas.microsoft.com/office/drawing/2014/main" id="{21A45FA0-BFCB-BC4B-9EF6-19C43E35B1AF}"/>
                </a:ext>
              </a:extLst>
            </p:cNvPr>
            <p:cNvSpPr txBox="1"/>
            <p:nvPr/>
          </p:nvSpPr>
          <p:spPr>
            <a:xfrm>
              <a:off x="673231" y="5397488"/>
              <a:ext cx="4366901" cy="2308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Note: excludes samples with Cu detection limits &gt; BLM or hardness-based criteria </a:t>
              </a:r>
            </a:p>
          </p:txBody>
        </p:sp>
        <p:sp>
          <p:nvSpPr>
            <p:cNvPr id="36" name="TextBox 35">
              <a:extLst>
                <a:ext uri="{FF2B5EF4-FFF2-40B4-BE49-F238E27FC236}">
                  <a16:creationId xmlns:a16="http://schemas.microsoft.com/office/drawing/2014/main" id="{8AFC044B-A7EF-5D47-8BF0-980E1F2AFD02}"/>
                </a:ext>
              </a:extLst>
            </p:cNvPr>
            <p:cNvSpPr txBox="1"/>
            <p:nvPr/>
          </p:nvSpPr>
          <p:spPr>
            <a:xfrm>
              <a:off x="673231" y="5605238"/>
              <a:ext cx="2613216" cy="2308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Exceedance Ratio = Cu concentration / criterion</a:t>
              </a:r>
            </a:p>
          </p:txBody>
        </p:sp>
        <p:sp>
          <p:nvSpPr>
            <p:cNvPr id="37" name="Rectangle 36">
              <a:extLst>
                <a:ext uri="{FF2B5EF4-FFF2-40B4-BE49-F238E27FC236}">
                  <a16:creationId xmlns:a16="http://schemas.microsoft.com/office/drawing/2014/main" id="{C90999D3-0CED-4544-9C6E-ACBD2A99E52C}"/>
                </a:ext>
              </a:extLst>
            </p:cNvPr>
            <p:cNvSpPr/>
            <p:nvPr/>
          </p:nvSpPr>
          <p:spPr>
            <a:xfrm>
              <a:off x="3673929" y="3030991"/>
              <a:ext cx="1163411" cy="1885950"/>
            </a:xfrm>
            <a:prstGeom prst="rect">
              <a:avLst/>
            </a:prstGeom>
            <a:solidFill>
              <a:srgbClr val="FFC000">
                <a:alpha val="20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363542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A493D2B7-B312-4D1A-858D-901C166F198E}"/>
              </a:ext>
            </a:extLst>
          </p:cNvPr>
          <p:cNvSpPr>
            <a:spLocks noGrp="1"/>
          </p:cNvSpPr>
          <p:nvPr>
            <p:ph type="title"/>
          </p:nvPr>
        </p:nvSpPr>
        <p:spPr/>
        <p:txBody>
          <a:bodyPr vert="horz" wrap="square" lIns="68580" tIns="34290" rIns="68580" bIns="34290" numCol="1" rtlCol="0" anchor="ctr" anchorCtr="0" compatLnSpc="1">
            <a:prstTxWarp prst="textNoShape">
              <a:avLst/>
            </a:prstTxWarp>
            <a:normAutofit/>
          </a:bodyPr>
          <a:lstStyle/>
          <a:p>
            <a:r>
              <a:rPr lang="en-US" dirty="0"/>
              <a:t>What’s Next?</a:t>
            </a:r>
          </a:p>
        </p:txBody>
      </p:sp>
      <p:sp>
        <p:nvSpPr>
          <p:cNvPr id="9" name="Freeform: Shape 8">
            <a:extLst>
              <a:ext uri="{FF2B5EF4-FFF2-40B4-BE49-F238E27FC236}">
                <a16:creationId xmlns:a16="http://schemas.microsoft.com/office/drawing/2014/main" id="{259A9B34-7738-42AC-ADBC-3A2471D9C3E3}"/>
              </a:ext>
            </a:extLst>
          </p:cNvPr>
          <p:cNvSpPr/>
          <p:nvPr/>
        </p:nvSpPr>
        <p:spPr>
          <a:xfrm>
            <a:off x="2646827" y="1536795"/>
            <a:ext cx="1739608" cy="609277"/>
          </a:xfrm>
          <a:custGeom>
            <a:avLst/>
            <a:gdLst>
              <a:gd name="connsiteX0" fmla="*/ 0 w 1255529"/>
              <a:gd name="connsiteY0" fmla="*/ 0 h 502211"/>
              <a:gd name="connsiteX1" fmla="*/ 1004424 w 1255529"/>
              <a:gd name="connsiteY1" fmla="*/ 0 h 502211"/>
              <a:gd name="connsiteX2" fmla="*/ 1255529 w 1255529"/>
              <a:gd name="connsiteY2" fmla="*/ 251106 h 502211"/>
              <a:gd name="connsiteX3" fmla="*/ 1004424 w 1255529"/>
              <a:gd name="connsiteY3" fmla="*/ 502211 h 502211"/>
              <a:gd name="connsiteX4" fmla="*/ 0 w 1255529"/>
              <a:gd name="connsiteY4" fmla="*/ 502211 h 502211"/>
              <a:gd name="connsiteX5" fmla="*/ 251106 w 1255529"/>
              <a:gd name="connsiteY5" fmla="*/ 251106 h 502211"/>
              <a:gd name="connsiteX6" fmla="*/ 0 w 1255529"/>
              <a:gd name="connsiteY6" fmla="*/ 0 h 50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529" h="502211">
                <a:moveTo>
                  <a:pt x="0" y="0"/>
                </a:moveTo>
                <a:lnTo>
                  <a:pt x="1004424" y="0"/>
                </a:lnTo>
                <a:lnTo>
                  <a:pt x="1255529" y="251106"/>
                </a:lnTo>
                <a:lnTo>
                  <a:pt x="1004424" y="502211"/>
                </a:lnTo>
                <a:lnTo>
                  <a:pt x="0" y="502211"/>
                </a:lnTo>
                <a:lnTo>
                  <a:pt x="251106" y="251106"/>
                </a:lnTo>
                <a:lnTo>
                  <a:pt x="0" y="0"/>
                </a:lnTo>
                <a:close/>
              </a:path>
            </a:pathLst>
          </a:custGeom>
          <a:solidFill>
            <a:srgbClr val="55575A"/>
          </a:solidFill>
          <a:ln w="12700" cap="flat" cmpd="sng" algn="ctr">
            <a:solidFill>
              <a:sysClr val="window" lastClr="FFFFFF">
                <a:hueOff val="0"/>
                <a:satOff val="0"/>
                <a:lumOff val="0"/>
                <a:alphaOff val="0"/>
              </a:sysClr>
            </a:solidFill>
            <a:prstDash val="solid"/>
            <a:miter lim="800000"/>
          </a:ln>
          <a:effectLst/>
        </p:spPr>
        <p:txBody>
          <a:bodyPr spcFirstLastPara="0" vert="horz" wrap="square" lIns="221334" tIns="11002" rIns="199331" bIns="11002" numCol="1" spcCol="1270" anchor="ctr" anchorCtr="0">
            <a:noAutofit/>
          </a:bodyPr>
          <a:lstStyle/>
          <a:p>
            <a:pPr marL="171450" marR="0" lvl="1" indent="0" algn="l" defTabSz="366713" rtl="0" eaLnBrk="1" fontAlgn="auto" latinLnBrk="0" hangingPunct="1">
              <a:lnSpc>
                <a:spcPct val="90000"/>
              </a:lnSpc>
              <a:spcBef>
                <a:spcPct val="0"/>
              </a:spcBef>
              <a:spcAft>
                <a:spcPct val="3500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Agency Review</a:t>
            </a:r>
          </a:p>
        </p:txBody>
      </p:sp>
      <p:sp>
        <p:nvSpPr>
          <p:cNvPr id="10" name="Freeform: Shape 9">
            <a:extLst>
              <a:ext uri="{FF2B5EF4-FFF2-40B4-BE49-F238E27FC236}">
                <a16:creationId xmlns:a16="http://schemas.microsoft.com/office/drawing/2014/main" id="{0728C981-3767-43A5-9CB5-40B684B07BB2}"/>
              </a:ext>
            </a:extLst>
          </p:cNvPr>
          <p:cNvSpPr/>
          <p:nvPr/>
        </p:nvSpPr>
        <p:spPr>
          <a:xfrm>
            <a:off x="4410075" y="1537519"/>
            <a:ext cx="1739608" cy="609277"/>
          </a:xfrm>
          <a:custGeom>
            <a:avLst/>
            <a:gdLst>
              <a:gd name="connsiteX0" fmla="*/ 0 w 1255529"/>
              <a:gd name="connsiteY0" fmla="*/ 0 h 502211"/>
              <a:gd name="connsiteX1" fmla="*/ 1004424 w 1255529"/>
              <a:gd name="connsiteY1" fmla="*/ 0 h 502211"/>
              <a:gd name="connsiteX2" fmla="*/ 1255529 w 1255529"/>
              <a:gd name="connsiteY2" fmla="*/ 251106 h 502211"/>
              <a:gd name="connsiteX3" fmla="*/ 1004424 w 1255529"/>
              <a:gd name="connsiteY3" fmla="*/ 502211 h 502211"/>
              <a:gd name="connsiteX4" fmla="*/ 0 w 1255529"/>
              <a:gd name="connsiteY4" fmla="*/ 502211 h 502211"/>
              <a:gd name="connsiteX5" fmla="*/ 251106 w 1255529"/>
              <a:gd name="connsiteY5" fmla="*/ 251106 h 502211"/>
              <a:gd name="connsiteX6" fmla="*/ 0 w 1255529"/>
              <a:gd name="connsiteY6" fmla="*/ 0 h 50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529" h="502211">
                <a:moveTo>
                  <a:pt x="0" y="0"/>
                </a:moveTo>
                <a:lnTo>
                  <a:pt x="1004424" y="0"/>
                </a:lnTo>
                <a:lnTo>
                  <a:pt x="1255529" y="251106"/>
                </a:lnTo>
                <a:lnTo>
                  <a:pt x="1004424" y="502211"/>
                </a:lnTo>
                <a:lnTo>
                  <a:pt x="0" y="502211"/>
                </a:lnTo>
                <a:lnTo>
                  <a:pt x="251106" y="251106"/>
                </a:lnTo>
                <a:lnTo>
                  <a:pt x="0" y="0"/>
                </a:lnTo>
                <a:close/>
              </a:path>
            </a:pathLst>
          </a:custGeom>
          <a:solidFill>
            <a:srgbClr val="55575A"/>
          </a:solidFill>
          <a:ln w="12700" cap="flat" cmpd="sng" algn="ctr">
            <a:solidFill>
              <a:sysClr val="window" lastClr="FFFFFF">
                <a:hueOff val="0"/>
                <a:satOff val="0"/>
                <a:lumOff val="0"/>
                <a:alphaOff val="0"/>
              </a:sysClr>
            </a:solidFill>
            <a:prstDash val="solid"/>
            <a:miter lim="800000"/>
          </a:ln>
          <a:effectLst/>
        </p:spPr>
        <p:txBody>
          <a:bodyPr spcFirstLastPara="0" vert="horz" wrap="square" lIns="221334" tIns="11002" rIns="199331" bIns="11002" numCol="1" spcCol="1270" anchor="ctr" anchorCtr="0">
            <a:noAutofit/>
          </a:bodyPr>
          <a:lstStyle/>
          <a:p>
            <a:pPr marL="171450" marR="0" lvl="0" indent="0" algn="l" defTabSz="366713" rtl="0" eaLnBrk="1" fontAlgn="auto" latinLnBrk="0" hangingPunct="1">
              <a:lnSpc>
                <a:spcPct val="90000"/>
              </a:lnSpc>
              <a:spcBef>
                <a:spcPct val="0"/>
              </a:spcBef>
              <a:spcAft>
                <a:spcPct val="3500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Stakeholder &amp; Public Review</a:t>
            </a:r>
          </a:p>
        </p:txBody>
      </p:sp>
      <p:sp>
        <p:nvSpPr>
          <p:cNvPr id="16" name="Freeform: Shape 15">
            <a:extLst>
              <a:ext uri="{FF2B5EF4-FFF2-40B4-BE49-F238E27FC236}">
                <a16:creationId xmlns:a16="http://schemas.microsoft.com/office/drawing/2014/main" id="{7DC5D01F-55BC-439D-B1A6-F86DFA875781}"/>
              </a:ext>
            </a:extLst>
          </p:cNvPr>
          <p:cNvSpPr/>
          <p:nvPr/>
        </p:nvSpPr>
        <p:spPr>
          <a:xfrm>
            <a:off x="6173322" y="1536794"/>
            <a:ext cx="1739608" cy="609277"/>
          </a:xfrm>
          <a:custGeom>
            <a:avLst/>
            <a:gdLst>
              <a:gd name="connsiteX0" fmla="*/ 0 w 1255529"/>
              <a:gd name="connsiteY0" fmla="*/ 0 h 502211"/>
              <a:gd name="connsiteX1" fmla="*/ 1004424 w 1255529"/>
              <a:gd name="connsiteY1" fmla="*/ 0 h 502211"/>
              <a:gd name="connsiteX2" fmla="*/ 1255529 w 1255529"/>
              <a:gd name="connsiteY2" fmla="*/ 251106 h 502211"/>
              <a:gd name="connsiteX3" fmla="*/ 1004424 w 1255529"/>
              <a:gd name="connsiteY3" fmla="*/ 502211 h 502211"/>
              <a:gd name="connsiteX4" fmla="*/ 0 w 1255529"/>
              <a:gd name="connsiteY4" fmla="*/ 502211 h 502211"/>
              <a:gd name="connsiteX5" fmla="*/ 251106 w 1255529"/>
              <a:gd name="connsiteY5" fmla="*/ 251106 h 502211"/>
              <a:gd name="connsiteX6" fmla="*/ 0 w 1255529"/>
              <a:gd name="connsiteY6" fmla="*/ 0 h 50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529" h="502211">
                <a:moveTo>
                  <a:pt x="0" y="0"/>
                </a:moveTo>
                <a:lnTo>
                  <a:pt x="1004424" y="0"/>
                </a:lnTo>
                <a:lnTo>
                  <a:pt x="1255529" y="251106"/>
                </a:lnTo>
                <a:lnTo>
                  <a:pt x="1004424" y="502211"/>
                </a:lnTo>
                <a:lnTo>
                  <a:pt x="0" y="502211"/>
                </a:lnTo>
                <a:lnTo>
                  <a:pt x="251106" y="251106"/>
                </a:lnTo>
                <a:lnTo>
                  <a:pt x="0" y="0"/>
                </a:lnTo>
                <a:close/>
              </a:path>
            </a:pathLst>
          </a:custGeom>
          <a:solidFill>
            <a:srgbClr val="55575A"/>
          </a:solidFill>
          <a:ln w="12700" cap="flat" cmpd="sng" algn="ctr">
            <a:solidFill>
              <a:sysClr val="window" lastClr="FFFFFF">
                <a:hueOff val="0"/>
                <a:satOff val="0"/>
                <a:lumOff val="0"/>
                <a:alphaOff val="0"/>
              </a:sysClr>
            </a:solidFill>
            <a:prstDash val="solid"/>
            <a:miter lim="800000"/>
          </a:ln>
          <a:effectLst/>
        </p:spPr>
        <p:txBody>
          <a:bodyPr spcFirstLastPara="0" vert="horz" wrap="square" lIns="221334" tIns="11002" rIns="199331" bIns="11002" numCol="1" spcCol="1270" anchor="ctr" anchorCtr="0">
            <a:noAutofit/>
          </a:bodyPr>
          <a:lstStyle/>
          <a:p>
            <a:pPr marL="171450" marR="0" lvl="0" indent="0" algn="l" defTabSz="366713" rtl="0" eaLnBrk="1" fontAlgn="auto" latinLnBrk="0" hangingPunct="1">
              <a:lnSpc>
                <a:spcPct val="90000"/>
              </a:lnSpc>
              <a:spcBef>
                <a:spcPct val="0"/>
              </a:spcBef>
              <a:spcAft>
                <a:spcPct val="3500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Petition &amp; Rulemaking</a:t>
            </a:r>
          </a:p>
        </p:txBody>
      </p:sp>
      <p:sp>
        <p:nvSpPr>
          <p:cNvPr id="19" name="TextBox 18">
            <a:extLst>
              <a:ext uri="{FF2B5EF4-FFF2-40B4-BE49-F238E27FC236}">
                <a16:creationId xmlns:a16="http://schemas.microsoft.com/office/drawing/2014/main" id="{7E41C406-F2A0-48C1-9B5F-D9FF95094BFE}"/>
              </a:ext>
            </a:extLst>
          </p:cNvPr>
          <p:cNvSpPr txBox="1"/>
          <p:nvPr/>
        </p:nvSpPr>
        <p:spPr>
          <a:xfrm>
            <a:off x="628650" y="2226103"/>
            <a:ext cx="7624763" cy="332450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500" b="1" i="0" u="none" strike="noStrike" kern="1200" cap="none" spc="0" normalizeH="0" baseline="0" noProof="0" dirty="0">
                <a:ln>
                  <a:noFill/>
                </a:ln>
                <a:solidFill>
                  <a:srgbClr val="439DAD"/>
                </a:solidFill>
                <a:effectLst/>
                <a:uLnTx/>
                <a:uFillTx/>
                <a:latin typeface="Arial" panose="020B0604020202020204" pitchFamily="34" charset="0"/>
                <a:ea typeface="+mn-ea"/>
                <a:cs typeface="Arial" panose="020B0604020202020204" pitchFamily="34" charset="0"/>
              </a:rPr>
              <a:t>Demonstration Report</a:t>
            </a:r>
            <a:endPar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17525" marR="0" lvl="1" indent="-174625" algn="l" defTabSz="685800" rtl="0" eaLnBrk="1" fontAlgn="auto" latinLnBrk="0" hangingPunct="1">
              <a:lnSpc>
                <a:spcPct val="100000"/>
              </a:lnSpc>
              <a:spcBef>
                <a:spcPts val="0"/>
              </a:spcBef>
              <a:spcAft>
                <a:spcPts val="0"/>
              </a:spcAft>
              <a:buClrTx/>
              <a:buSzPct val="50000"/>
              <a:buFont typeface="Wingdings" pitchFamily="2" charset="2"/>
              <a:buChar char="Ø"/>
              <a:tabLst/>
              <a:defRPr/>
            </a:pPr>
            <a:r>
              <a:rPr kumimoji="0" lang="en-US" sz="131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Presents and justifies derivation of copper SSWQC pursuant to 20.6.4.10 NMAC requirements</a:t>
            </a:r>
          </a:p>
          <a:p>
            <a:pPr marL="457200" marR="0" lvl="1"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500" b="1" i="0" u="none" strike="noStrike" kern="1200" cap="none" spc="0" normalizeH="0" baseline="0" noProof="0" dirty="0">
                <a:ln>
                  <a:noFill/>
                </a:ln>
                <a:solidFill>
                  <a:srgbClr val="439DAD"/>
                </a:solidFill>
                <a:effectLst/>
                <a:uLnTx/>
                <a:uFillTx/>
                <a:latin typeface="Arial" panose="020B0604020202020204" pitchFamily="34" charset="0"/>
                <a:ea typeface="+mn-ea"/>
                <a:cs typeface="Arial" panose="020B0604020202020204" pitchFamily="34" charset="0"/>
              </a:rPr>
              <a:t>Agency Review</a:t>
            </a:r>
          </a:p>
          <a:p>
            <a:pPr marL="517525" marR="0" lvl="1" indent="-174625" algn="l" defTabSz="685800" rtl="0" eaLnBrk="1" fontAlgn="auto" latinLnBrk="0" hangingPunct="1">
              <a:lnSpc>
                <a:spcPct val="100000"/>
              </a:lnSpc>
              <a:spcBef>
                <a:spcPts val="0"/>
              </a:spcBef>
              <a:spcAft>
                <a:spcPts val="0"/>
              </a:spcAft>
              <a:buClrTx/>
              <a:buSzPct val="50000"/>
              <a:buFont typeface="Wingdings" pitchFamily="2" charset="2"/>
              <a:buChar char="Ø"/>
              <a:tabLst/>
              <a:defRPr/>
            </a:pPr>
            <a:r>
              <a:rPr kumimoji="0" lang="en-US" sz="131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NMED &amp; EPA review and comments on Demonstration Report</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500" b="0" i="0" u="none" strike="noStrike" kern="1200" cap="none" spc="0" normalizeH="0" baseline="0" noProof="0" dirty="0">
              <a:ln>
                <a:noFill/>
              </a:ln>
              <a:solidFill>
                <a:srgbClr val="439DAD"/>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500" b="1" i="0" u="none" strike="noStrike" kern="1200" cap="none" spc="0" normalizeH="0" baseline="0" noProof="0" dirty="0">
                <a:ln>
                  <a:noFill/>
                </a:ln>
                <a:solidFill>
                  <a:srgbClr val="439DAD"/>
                </a:solidFill>
                <a:effectLst/>
                <a:uLnTx/>
                <a:uFillTx/>
                <a:latin typeface="Arial" panose="020B0604020202020204" pitchFamily="34" charset="0"/>
                <a:ea typeface="+mn-ea"/>
                <a:cs typeface="Arial" panose="020B0604020202020204" pitchFamily="34" charset="0"/>
              </a:rPr>
              <a:t>Stakeholder &amp; Public Review</a:t>
            </a:r>
          </a:p>
          <a:p>
            <a:pPr marL="517525" marR="0" lvl="1" indent="-174625" algn="l" defTabSz="685800" rtl="0" eaLnBrk="1" fontAlgn="auto" latinLnBrk="0" hangingPunct="1">
              <a:lnSpc>
                <a:spcPct val="100000"/>
              </a:lnSpc>
              <a:spcBef>
                <a:spcPts val="0"/>
              </a:spcBef>
              <a:spcAft>
                <a:spcPts val="0"/>
              </a:spcAft>
              <a:buClrTx/>
              <a:buSzPct val="50000"/>
              <a:buFont typeface="Wingdings" pitchFamily="2" charset="2"/>
              <a:buChar char="Ø"/>
              <a:tabLst/>
              <a:defRPr/>
            </a:pPr>
            <a:r>
              <a:rPr kumimoji="0" lang="en-US" sz="131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Targeting Winter 2021/22 for public review of Demonstration Report</a:t>
            </a:r>
          </a:p>
          <a:p>
            <a:pPr marL="517525" marR="0" lvl="1" indent="-174625" algn="l" defTabSz="685800" rtl="0" eaLnBrk="1" fontAlgn="auto" latinLnBrk="0" hangingPunct="1">
              <a:lnSpc>
                <a:spcPct val="100000"/>
              </a:lnSpc>
              <a:spcBef>
                <a:spcPts val="0"/>
              </a:spcBef>
              <a:spcAft>
                <a:spcPts val="0"/>
              </a:spcAft>
              <a:buClrTx/>
              <a:buSzPct val="50000"/>
              <a:buFont typeface="Wingdings" pitchFamily="2" charset="2"/>
              <a:buChar char="Ø"/>
              <a:tabLst/>
              <a:defRPr/>
            </a:pPr>
            <a:r>
              <a:rPr kumimoji="0" lang="en-US" sz="131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Written comments will be solicited</a:t>
            </a:r>
          </a:p>
          <a:p>
            <a:pPr marL="517525" marR="0" lvl="1" indent="-174625" algn="l" defTabSz="685800" rtl="0" eaLnBrk="1" fontAlgn="auto" latinLnBrk="0" hangingPunct="1">
              <a:lnSpc>
                <a:spcPct val="100000"/>
              </a:lnSpc>
              <a:spcBef>
                <a:spcPts val="0"/>
              </a:spcBef>
              <a:spcAft>
                <a:spcPts val="0"/>
              </a:spcAft>
              <a:buClrTx/>
              <a:buSzPct val="50000"/>
              <a:buFont typeface="Wingdings" pitchFamily="2" charset="2"/>
              <a:buChar char="Ø"/>
              <a:tabLst/>
              <a:defRPr/>
            </a:pPr>
            <a:r>
              <a:rPr kumimoji="0" lang="en-US" sz="131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Public meetings will be held </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500" b="0" i="0" u="none" strike="noStrike" kern="1200" cap="none" spc="0" normalizeH="0" baseline="0" noProof="0" dirty="0">
              <a:ln>
                <a:noFill/>
              </a:ln>
              <a:solidFill>
                <a:srgbClr val="439DAD"/>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500" b="1" i="0" u="none" strike="noStrike" kern="1200" cap="none" spc="0" normalizeH="0" baseline="0" noProof="0" dirty="0">
                <a:ln>
                  <a:noFill/>
                </a:ln>
                <a:solidFill>
                  <a:srgbClr val="439DAD"/>
                </a:solidFill>
                <a:effectLst/>
                <a:uLnTx/>
                <a:uFillTx/>
                <a:latin typeface="Arial" panose="020B0604020202020204" pitchFamily="34" charset="0"/>
                <a:ea typeface="+mn-ea"/>
                <a:cs typeface="Arial" panose="020B0604020202020204" pitchFamily="34" charset="0"/>
              </a:rPr>
              <a:t>Petition &amp; Rulemaking</a:t>
            </a:r>
          </a:p>
          <a:p>
            <a:pPr marL="517525" marR="0" lvl="1" indent="-174625" algn="l" defTabSz="914400" rtl="0" eaLnBrk="1" fontAlgn="base" latinLnBrk="0" hangingPunct="1">
              <a:lnSpc>
                <a:spcPct val="100000"/>
              </a:lnSpc>
              <a:spcBef>
                <a:spcPct val="0"/>
              </a:spcBef>
              <a:spcAft>
                <a:spcPct val="0"/>
              </a:spcAft>
              <a:buClrTx/>
              <a:buSzPct val="50000"/>
              <a:buFont typeface="Wingdings" pitchFamily="2" charset="2"/>
              <a:buChar char="Ø"/>
              <a:tabLst/>
              <a:defRPr/>
            </a:pPr>
            <a:r>
              <a:rPr kumimoji="0" lang="en-US" sz="131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petition for copper SSWQC will be developed based on (1) conclusions presented in the final Demonstration Report, (2) NMED and EPA comments, and (3) comments from other potential stakeholders, tribes, and the general public</a:t>
            </a:r>
          </a:p>
        </p:txBody>
      </p:sp>
      <p:sp>
        <p:nvSpPr>
          <p:cNvPr id="20" name="Freeform: Shape 19">
            <a:extLst>
              <a:ext uri="{FF2B5EF4-FFF2-40B4-BE49-F238E27FC236}">
                <a16:creationId xmlns:a16="http://schemas.microsoft.com/office/drawing/2014/main" id="{59054027-5AE4-4680-8539-E4E23ECAC968}"/>
              </a:ext>
            </a:extLst>
          </p:cNvPr>
          <p:cNvSpPr/>
          <p:nvPr/>
        </p:nvSpPr>
        <p:spPr>
          <a:xfrm>
            <a:off x="858219" y="1536793"/>
            <a:ext cx="1739608" cy="609277"/>
          </a:xfrm>
          <a:custGeom>
            <a:avLst/>
            <a:gdLst>
              <a:gd name="connsiteX0" fmla="*/ 0 w 1255529"/>
              <a:gd name="connsiteY0" fmla="*/ 0 h 502211"/>
              <a:gd name="connsiteX1" fmla="*/ 1004424 w 1255529"/>
              <a:gd name="connsiteY1" fmla="*/ 0 h 502211"/>
              <a:gd name="connsiteX2" fmla="*/ 1255529 w 1255529"/>
              <a:gd name="connsiteY2" fmla="*/ 251106 h 502211"/>
              <a:gd name="connsiteX3" fmla="*/ 1004424 w 1255529"/>
              <a:gd name="connsiteY3" fmla="*/ 502211 h 502211"/>
              <a:gd name="connsiteX4" fmla="*/ 0 w 1255529"/>
              <a:gd name="connsiteY4" fmla="*/ 502211 h 502211"/>
              <a:gd name="connsiteX5" fmla="*/ 251106 w 1255529"/>
              <a:gd name="connsiteY5" fmla="*/ 251106 h 502211"/>
              <a:gd name="connsiteX6" fmla="*/ 0 w 1255529"/>
              <a:gd name="connsiteY6" fmla="*/ 0 h 50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529" h="502211">
                <a:moveTo>
                  <a:pt x="0" y="0"/>
                </a:moveTo>
                <a:lnTo>
                  <a:pt x="1004424" y="0"/>
                </a:lnTo>
                <a:lnTo>
                  <a:pt x="1255529" y="251106"/>
                </a:lnTo>
                <a:lnTo>
                  <a:pt x="1004424" y="502211"/>
                </a:lnTo>
                <a:lnTo>
                  <a:pt x="0" y="502211"/>
                </a:lnTo>
                <a:lnTo>
                  <a:pt x="251106" y="251106"/>
                </a:lnTo>
                <a:lnTo>
                  <a:pt x="0" y="0"/>
                </a:lnTo>
                <a:close/>
              </a:path>
            </a:pathLst>
          </a:custGeom>
          <a:solidFill>
            <a:srgbClr val="55575A"/>
          </a:solidFill>
          <a:ln w="12700" cap="flat" cmpd="sng" algn="ctr">
            <a:solidFill>
              <a:sysClr val="window" lastClr="FFFFFF">
                <a:hueOff val="0"/>
                <a:satOff val="0"/>
                <a:lumOff val="0"/>
                <a:alphaOff val="0"/>
              </a:sysClr>
            </a:solidFill>
            <a:prstDash val="solid"/>
            <a:miter lim="800000"/>
          </a:ln>
          <a:effectLst/>
        </p:spPr>
        <p:txBody>
          <a:bodyPr spcFirstLastPara="0" vert="horz" wrap="square" lIns="221334" tIns="11002" rIns="199331" bIns="11002" numCol="1" spcCol="1270" anchor="ctr" anchorCtr="0">
            <a:noAutofit/>
          </a:bodyPr>
          <a:lstStyle/>
          <a:p>
            <a:pPr marL="171450" marR="0" lvl="1" indent="0" algn="l" defTabSz="366713" rtl="0" eaLnBrk="1" fontAlgn="auto" latinLnBrk="0" hangingPunct="1">
              <a:lnSpc>
                <a:spcPct val="90000"/>
              </a:lnSpc>
              <a:spcBef>
                <a:spcPct val="0"/>
              </a:spcBef>
              <a:spcAft>
                <a:spcPct val="3500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Demonstration Report</a:t>
            </a:r>
          </a:p>
        </p:txBody>
      </p:sp>
    </p:spTree>
    <p:extLst>
      <p:ext uri="{BB962C8B-B14F-4D97-AF65-F5344CB8AC3E}">
        <p14:creationId xmlns:p14="http://schemas.microsoft.com/office/powerpoint/2010/main" val="2253542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EM SSAB EM-30 0417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31600</TotalTime>
  <Words>584</Words>
  <Application>Microsoft Macintosh PowerPoint</Application>
  <PresentationFormat>On-screen Show (4:3)</PresentationFormat>
  <Paragraphs>86</Paragraphs>
  <Slides>10</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Arial Narrow</vt:lpstr>
      <vt:lpstr>Calibri</vt:lpstr>
      <vt:lpstr>Helvetica Neue</vt:lpstr>
      <vt:lpstr>Segoe UI</vt:lpstr>
      <vt:lpstr>Tahoma</vt:lpstr>
      <vt:lpstr>Wingdings</vt:lpstr>
      <vt:lpstr>EM SSAB EM-30 041713</vt:lpstr>
      <vt:lpstr>Custom Design</vt:lpstr>
      <vt:lpstr>Proposal to Update New Mexico Water Quality Standards: Copper Site-Specific Water Quality Criteria for the Pajarito Plateau</vt:lpstr>
      <vt:lpstr>Objective</vt:lpstr>
      <vt:lpstr>Background</vt:lpstr>
      <vt:lpstr>BLM Basics</vt:lpstr>
      <vt:lpstr>Overview of Proposed Cu Site-Specific Water Quality Criteria (SSWQC)</vt:lpstr>
      <vt:lpstr>Proposed Cu SSWQC Compared to Current NM Cu WQC</vt:lpstr>
      <vt:lpstr>Proposed Cu SSWQC</vt:lpstr>
      <vt:lpstr>Responsible Use of Public Dollars</vt:lpstr>
      <vt:lpstr>What’s Next?</vt:lpstr>
      <vt:lpstr>PowerPoint Presentation</vt:lpstr>
    </vt:vector>
  </TitlesOfParts>
  <Company>Northrop Grumman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 PowerPoint Template</dc:title>
  <dc:creator>Corporate Communications</dc:creator>
  <cp:lastModifiedBy>Mark Fertitta (Guest)</cp:lastModifiedBy>
  <cp:revision>829</cp:revision>
  <cp:lastPrinted>2018-07-09T14:50:44Z</cp:lastPrinted>
  <dcterms:created xsi:type="dcterms:W3CDTF">2007-12-05T18:39:31Z</dcterms:created>
  <dcterms:modified xsi:type="dcterms:W3CDTF">2021-11-29T23:57:05Z</dcterms:modified>
</cp:coreProperties>
</file>